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17"/>
  </p:notesMasterIdLst>
  <p:handoutMasterIdLst>
    <p:handoutMasterId r:id="rId18"/>
  </p:handoutMasterIdLst>
  <p:sldIdLst>
    <p:sldId id="256" r:id="rId2"/>
    <p:sldId id="270" r:id="rId3"/>
    <p:sldId id="274" r:id="rId4"/>
    <p:sldId id="271" r:id="rId5"/>
    <p:sldId id="257" r:id="rId6"/>
    <p:sldId id="258" r:id="rId7"/>
    <p:sldId id="259" r:id="rId8"/>
    <p:sldId id="260" r:id="rId9"/>
    <p:sldId id="261" r:id="rId10"/>
    <p:sldId id="264" r:id="rId11"/>
    <p:sldId id="265" r:id="rId12"/>
    <p:sldId id="266" r:id="rId13"/>
    <p:sldId id="267" r:id="rId14"/>
    <p:sldId id="272"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0.jpeg"/><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42311647562464E-2"/>
          <c:y val="5.8434495169869753E-2"/>
          <c:w val="0.94345689179176928"/>
          <c:h val="0.87525222845384199"/>
        </c:manualLayout>
      </c:layout>
      <c:barChart>
        <c:barDir val="col"/>
        <c:grouping val="clustered"/>
        <c:varyColors val="0"/>
        <c:ser>
          <c:idx val="0"/>
          <c:order val="0"/>
          <c:invertIfNegative val="0"/>
          <c:cat>
            <c:strRef>
              <c:f>Foaie1!$A$1:$I$1</c:f>
              <c:strCache>
                <c:ptCount val="9"/>
                <c:pt idx="0">
                  <c:v>RO</c:v>
                </c:pt>
                <c:pt idx="1">
                  <c:v>B-IF</c:v>
                </c:pt>
                <c:pt idx="2">
                  <c:v>Centru</c:v>
                </c:pt>
                <c:pt idx="3">
                  <c:v>Nord-Est</c:v>
                </c:pt>
                <c:pt idx="4">
                  <c:v>Nord-Vest</c:v>
                </c:pt>
                <c:pt idx="5">
                  <c:v>Sud-Est</c:v>
                </c:pt>
                <c:pt idx="6">
                  <c:v>Sud-Muntenia</c:v>
                </c:pt>
                <c:pt idx="7">
                  <c:v>Sud-Vest Oltenia</c:v>
                </c:pt>
                <c:pt idx="8">
                  <c:v>Vest</c:v>
                </c:pt>
              </c:strCache>
            </c:strRef>
          </c:cat>
          <c:val>
            <c:numRef>
              <c:f>Foaie1!$A$2:$I$2</c:f>
              <c:numCache>
                <c:formatCode>General</c:formatCode>
                <c:ptCount val="9"/>
                <c:pt idx="0">
                  <c:v>157</c:v>
                </c:pt>
                <c:pt idx="1">
                  <c:v>6</c:v>
                </c:pt>
                <c:pt idx="2">
                  <c:v>24</c:v>
                </c:pt>
                <c:pt idx="3">
                  <c:v>30</c:v>
                </c:pt>
                <c:pt idx="4">
                  <c:v>17</c:v>
                </c:pt>
                <c:pt idx="5">
                  <c:v>23</c:v>
                </c:pt>
                <c:pt idx="6">
                  <c:v>22</c:v>
                </c:pt>
                <c:pt idx="7">
                  <c:v>23</c:v>
                </c:pt>
                <c:pt idx="8">
                  <c:v>12</c:v>
                </c:pt>
              </c:numCache>
            </c:numRef>
          </c:val>
          <c:extLst>
            <c:ext xmlns:c16="http://schemas.microsoft.com/office/drawing/2014/chart" uri="{C3380CC4-5D6E-409C-BE32-E72D297353CC}">
              <c16:uniqueId val="{00000000-A23B-4C9D-9B0B-8DB5D3FE1794}"/>
            </c:ext>
          </c:extLst>
        </c:ser>
        <c:dLbls>
          <c:showLegendKey val="0"/>
          <c:showVal val="0"/>
          <c:showCatName val="0"/>
          <c:showSerName val="0"/>
          <c:showPercent val="0"/>
          <c:showBubbleSize val="0"/>
        </c:dLbls>
        <c:gapWidth val="150"/>
        <c:axId val="105005440"/>
        <c:axId val="105006976"/>
      </c:barChart>
      <c:catAx>
        <c:axId val="105005440"/>
        <c:scaling>
          <c:orientation val="minMax"/>
        </c:scaling>
        <c:delete val="0"/>
        <c:axPos val="b"/>
        <c:numFmt formatCode="General" sourceLinked="0"/>
        <c:majorTickMark val="out"/>
        <c:minorTickMark val="none"/>
        <c:tickLblPos val="nextTo"/>
        <c:crossAx val="105006976"/>
        <c:crosses val="autoZero"/>
        <c:auto val="1"/>
        <c:lblAlgn val="ctr"/>
        <c:lblOffset val="100"/>
        <c:noMultiLvlLbl val="0"/>
      </c:catAx>
      <c:valAx>
        <c:axId val="105006976"/>
        <c:scaling>
          <c:orientation val="minMax"/>
        </c:scaling>
        <c:delete val="0"/>
        <c:axPos val="l"/>
        <c:majorGridlines/>
        <c:numFmt formatCode="General" sourceLinked="1"/>
        <c:majorTickMark val="out"/>
        <c:minorTickMark val="none"/>
        <c:tickLblPos val="nextTo"/>
        <c:crossAx val="105005440"/>
        <c:crosses val="autoZero"/>
        <c:crossBetween val="between"/>
      </c:valAx>
      <c:spPr>
        <a:blipFill>
          <a:blip xmlns:r="http://schemas.openxmlformats.org/officeDocument/2006/relationships" r:embed="rId2"/>
          <a:tile tx="0" ty="0" sx="100000" sy="100000" flip="none" algn="tl"/>
        </a:blipFill>
      </c:spPr>
    </c:plotArea>
    <c:plotVisOnly val="1"/>
    <c:dispBlanksAs val="gap"/>
    <c:showDLblsOverMax val="0"/>
  </c:chart>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50800" dir="5400000" algn="ctr" rotWithShape="0">
        <a:srgbClr val="000000">
          <a:alpha val="42000"/>
        </a:srgbClr>
      </a:outerShdw>
    </a:effectLst>
  </c:sp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23065464125291"/>
          <c:y val="1.4800860827389097E-2"/>
          <c:w val="0.84033029154865413"/>
          <c:h val="0.8932808986616525"/>
        </c:manualLayout>
      </c:layout>
      <c:barChart>
        <c:barDir val="bar"/>
        <c:grouping val="clustered"/>
        <c:varyColors val="0"/>
        <c:ser>
          <c:idx val="0"/>
          <c:order val="0"/>
          <c:invertIfNegative val="0"/>
          <c:cat>
            <c:strRef>
              <c:f>Foaie1!$A$1:$I$1</c:f>
              <c:strCache>
                <c:ptCount val="9"/>
                <c:pt idx="0">
                  <c:v>RO</c:v>
                </c:pt>
                <c:pt idx="1">
                  <c:v>B-IF</c:v>
                </c:pt>
                <c:pt idx="2">
                  <c:v>Centru</c:v>
                </c:pt>
                <c:pt idx="3">
                  <c:v>Nord-Est</c:v>
                </c:pt>
                <c:pt idx="4">
                  <c:v>Nord-Vest</c:v>
                </c:pt>
                <c:pt idx="5">
                  <c:v>Sud-Est</c:v>
                </c:pt>
                <c:pt idx="6">
                  <c:v>Sud-Muntenia</c:v>
                </c:pt>
                <c:pt idx="7">
                  <c:v>Sud-Vest Oltenia</c:v>
                </c:pt>
                <c:pt idx="8">
                  <c:v>Vest</c:v>
                </c:pt>
              </c:strCache>
            </c:strRef>
          </c:cat>
          <c:val>
            <c:numRef>
              <c:f>Foaie1!$A$2:$I$2</c:f>
              <c:numCache>
                <c:formatCode>General</c:formatCode>
                <c:ptCount val="9"/>
                <c:pt idx="0">
                  <c:v>4.34</c:v>
                </c:pt>
                <c:pt idx="1">
                  <c:v>2.54</c:v>
                </c:pt>
                <c:pt idx="2">
                  <c:v>4.96</c:v>
                </c:pt>
                <c:pt idx="3">
                  <c:v>5.36</c:v>
                </c:pt>
                <c:pt idx="4">
                  <c:v>3.37</c:v>
                </c:pt>
                <c:pt idx="5">
                  <c:v>4.0999999999999996</c:v>
                </c:pt>
                <c:pt idx="6">
                  <c:v>4.0199999999999996</c:v>
                </c:pt>
                <c:pt idx="7">
                  <c:v>5.66</c:v>
                </c:pt>
                <c:pt idx="8">
                  <c:v>3.01</c:v>
                </c:pt>
              </c:numCache>
            </c:numRef>
          </c:val>
          <c:extLst>
            <c:ext xmlns:c16="http://schemas.microsoft.com/office/drawing/2014/chart" uri="{C3380CC4-5D6E-409C-BE32-E72D297353CC}">
              <c16:uniqueId val="{00000000-DF7B-47CF-A7BE-E877D3D58F0B}"/>
            </c:ext>
          </c:extLst>
        </c:ser>
        <c:dLbls>
          <c:showLegendKey val="0"/>
          <c:showVal val="0"/>
          <c:showCatName val="0"/>
          <c:showSerName val="0"/>
          <c:showPercent val="0"/>
          <c:showBubbleSize val="0"/>
        </c:dLbls>
        <c:gapWidth val="150"/>
        <c:axId val="104609664"/>
        <c:axId val="104611200"/>
      </c:barChart>
      <c:catAx>
        <c:axId val="104609664"/>
        <c:scaling>
          <c:orientation val="minMax"/>
        </c:scaling>
        <c:delete val="0"/>
        <c:axPos val="l"/>
        <c:numFmt formatCode="General" sourceLinked="0"/>
        <c:majorTickMark val="out"/>
        <c:minorTickMark val="none"/>
        <c:tickLblPos val="nextTo"/>
        <c:crossAx val="104611200"/>
        <c:crosses val="autoZero"/>
        <c:auto val="1"/>
        <c:lblAlgn val="ctr"/>
        <c:lblOffset val="100"/>
        <c:noMultiLvlLbl val="0"/>
      </c:catAx>
      <c:valAx>
        <c:axId val="104611200"/>
        <c:scaling>
          <c:orientation val="minMax"/>
        </c:scaling>
        <c:delete val="0"/>
        <c:axPos val="b"/>
        <c:majorGridlines/>
        <c:numFmt formatCode="General" sourceLinked="1"/>
        <c:majorTickMark val="out"/>
        <c:minorTickMark val="none"/>
        <c:tickLblPos val="nextTo"/>
        <c:crossAx val="104609664"/>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37B62E-F5F6-4899-A161-3D3866F1E535}" type="datetimeFigureOut">
              <a:rPr lang="en-GB" smtClean="0"/>
              <a:t>12/02/2018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Dr. Radu ANTOHE</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49A76-E2AF-4FA2-95E5-3CF45992662C}" type="slidenum">
              <a:rPr lang="en-GB" smtClean="0"/>
              <a:t>‹#›</a:t>
            </a:fld>
            <a:endParaRPr lang="en-GB"/>
          </a:p>
        </p:txBody>
      </p:sp>
    </p:spTree>
    <p:extLst>
      <p:ext uri="{BB962C8B-B14F-4D97-AF65-F5344CB8AC3E}">
        <p14:creationId xmlns:p14="http://schemas.microsoft.com/office/powerpoint/2010/main" val="208794740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A2493-55DC-478D-B8F9-FFDED6B14126}" type="datetimeFigureOut">
              <a:rPr lang="en-GB" smtClean="0"/>
              <a:t>12/02/2018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Dr. Radu ANTOHE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C353A-D600-47E3-A399-A1620A99308D}" type="slidenum">
              <a:rPr lang="en-GB" smtClean="0"/>
              <a:t>‹#›</a:t>
            </a:fld>
            <a:endParaRPr lang="en-GB"/>
          </a:p>
        </p:txBody>
      </p:sp>
    </p:spTree>
    <p:extLst>
      <p:ext uri="{BB962C8B-B14F-4D97-AF65-F5344CB8AC3E}">
        <p14:creationId xmlns:p14="http://schemas.microsoft.com/office/powerpoint/2010/main" val="27830649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974E6D-DAC1-4FED-8D51-1A35EFA23BFE}" type="datetime1">
              <a:rPr lang="en-GB" smtClean="0"/>
              <a:t>12/02/2018</a:t>
            </a:fld>
            <a:endParaRPr lang="en-GB"/>
          </a:p>
        </p:txBody>
      </p:sp>
      <p:sp>
        <p:nvSpPr>
          <p:cNvPr id="5" name="Footer Placeholder 4"/>
          <p:cNvSpPr>
            <a:spLocks noGrp="1"/>
          </p:cNvSpPr>
          <p:nvPr>
            <p:ph type="ftr" sz="quarter" idx="11"/>
          </p:nvPr>
        </p:nvSpPr>
        <p:spPr/>
        <p:txBody>
          <a:bodyPr/>
          <a:lstStyle/>
          <a:p>
            <a:r>
              <a:rPr lang="it-IT"/>
              <a:t>Dr. Radu ANTOHE - EXPERT IN POLITICI AGRICOLE ȘI DEZVOLTARE RURALĂ, 13.02.2018 CĂLĂRAȘI</a:t>
            </a:r>
            <a:endParaRPr lang="en-GB"/>
          </a:p>
        </p:txBody>
      </p:sp>
      <p:sp>
        <p:nvSpPr>
          <p:cNvPr id="6" name="Slide Number Placeholder 5"/>
          <p:cNvSpPr>
            <a:spLocks noGrp="1"/>
          </p:cNvSpPr>
          <p:nvPr>
            <p:ph type="sldNum" sz="quarter" idx="12"/>
          </p:nvPr>
        </p:nvSpPr>
        <p:spPr/>
        <p:txBody>
          <a:bodyPr/>
          <a:lstStyle/>
          <a:p>
            <a:fld id="{043BE46F-8120-457C-B609-1373E56C993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51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B5F0F-661E-4AAA-A8C2-4651EDA90A47}" type="datetime1">
              <a:rPr lang="en-GB" smtClean="0"/>
              <a:t>12/02/2018</a:t>
            </a:fld>
            <a:endParaRPr lang="en-GB"/>
          </a:p>
        </p:txBody>
      </p:sp>
      <p:sp>
        <p:nvSpPr>
          <p:cNvPr id="5" name="Footer Placeholder 4"/>
          <p:cNvSpPr>
            <a:spLocks noGrp="1"/>
          </p:cNvSpPr>
          <p:nvPr>
            <p:ph type="ftr" sz="quarter" idx="11"/>
          </p:nvPr>
        </p:nvSpPr>
        <p:spPr/>
        <p:txBody>
          <a:bodyPr/>
          <a:lstStyle/>
          <a:p>
            <a:r>
              <a:rPr lang="it-IT"/>
              <a:t>Dr. Radu ANTOHE - EXPERT IN POLITICI AGRICOLE ȘI DEZVOLTARE RURALĂ, 13.02.2018 CĂLĂRAȘI</a:t>
            </a:r>
            <a:endParaRPr lang="en-GB"/>
          </a:p>
        </p:txBody>
      </p:sp>
      <p:sp>
        <p:nvSpPr>
          <p:cNvPr id="6" name="Slide Number Placeholder 5"/>
          <p:cNvSpPr>
            <a:spLocks noGrp="1"/>
          </p:cNvSpPr>
          <p:nvPr>
            <p:ph type="sldNum" sz="quarter" idx="12"/>
          </p:nvPr>
        </p:nvSpPr>
        <p:spPr/>
        <p:txBody>
          <a:bodyPr/>
          <a:lstStyle/>
          <a:p>
            <a:fld id="{043BE46F-8120-457C-B609-1373E56C9933}" type="slidenum">
              <a:rPr lang="en-GB" smtClean="0"/>
              <a:t>‹#›</a:t>
            </a:fld>
            <a:endParaRPr lang="en-GB"/>
          </a:p>
        </p:txBody>
      </p:sp>
    </p:spTree>
    <p:extLst>
      <p:ext uri="{BB962C8B-B14F-4D97-AF65-F5344CB8AC3E}">
        <p14:creationId xmlns:p14="http://schemas.microsoft.com/office/powerpoint/2010/main" val="529526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FDDDD0-555C-4469-9295-EF4AF85AA51B}" type="datetime1">
              <a:rPr lang="en-GB" smtClean="0"/>
              <a:t>12/02/2018</a:t>
            </a:fld>
            <a:endParaRPr lang="en-GB"/>
          </a:p>
        </p:txBody>
      </p:sp>
      <p:sp>
        <p:nvSpPr>
          <p:cNvPr id="5" name="Footer Placeholder 4"/>
          <p:cNvSpPr>
            <a:spLocks noGrp="1"/>
          </p:cNvSpPr>
          <p:nvPr>
            <p:ph type="ftr" sz="quarter" idx="11"/>
          </p:nvPr>
        </p:nvSpPr>
        <p:spPr/>
        <p:txBody>
          <a:bodyPr/>
          <a:lstStyle/>
          <a:p>
            <a:r>
              <a:rPr lang="it-IT"/>
              <a:t>Dr. Radu ANTOHE - EXPERT IN POLITICI AGRICOLE ȘI DEZVOLTARE RURALĂ, 13.02.2018 CĂLĂRAȘI</a:t>
            </a:r>
            <a:endParaRPr lang="en-GB"/>
          </a:p>
        </p:txBody>
      </p:sp>
      <p:sp>
        <p:nvSpPr>
          <p:cNvPr id="6" name="Slide Number Placeholder 5"/>
          <p:cNvSpPr>
            <a:spLocks noGrp="1"/>
          </p:cNvSpPr>
          <p:nvPr>
            <p:ph type="sldNum" sz="quarter" idx="12"/>
          </p:nvPr>
        </p:nvSpPr>
        <p:spPr/>
        <p:txBody>
          <a:bodyPr/>
          <a:lstStyle/>
          <a:p>
            <a:fld id="{043BE46F-8120-457C-B609-1373E56C9933}" type="slidenum">
              <a:rPr lang="en-GB" smtClean="0"/>
              <a:t>‹#›</a:t>
            </a:fld>
            <a:endParaRPr lang="en-GB"/>
          </a:p>
        </p:txBody>
      </p:sp>
    </p:spTree>
    <p:extLst>
      <p:ext uri="{BB962C8B-B14F-4D97-AF65-F5344CB8AC3E}">
        <p14:creationId xmlns:p14="http://schemas.microsoft.com/office/powerpoint/2010/main" val="4218745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36800" y="838200"/>
            <a:ext cx="9347200" cy="685800"/>
          </a:xfrm>
        </p:spPr>
        <p:txBody>
          <a:bodyPr anchor="t">
            <a:normAutofit/>
          </a:bodyPr>
          <a:lstStyle>
            <a:lvl1pPr algn="l">
              <a:defRPr sz="2800" b="0"/>
            </a:lvl1pPr>
          </a:lstStyle>
          <a:p>
            <a:r>
              <a:rPr lang="en-US"/>
              <a:t>Click to edit Master title style</a:t>
            </a:r>
            <a:endParaRPr lang="en-US" dirty="0"/>
          </a:p>
        </p:txBody>
      </p:sp>
      <p:sp>
        <p:nvSpPr>
          <p:cNvPr id="9" name="Text Placeholder 2"/>
          <p:cNvSpPr>
            <a:spLocks noGrp="1"/>
          </p:cNvSpPr>
          <p:nvPr>
            <p:ph idx="1"/>
          </p:nvPr>
        </p:nvSpPr>
        <p:spPr>
          <a:xfrm>
            <a:off x="2336800" y="1676401"/>
            <a:ext cx="9347200" cy="3962401"/>
          </a:xfrm>
          <a:prstGeom prst="rect">
            <a:avLst/>
          </a:prstGeom>
        </p:spPr>
        <p:txBody>
          <a:bodyPr rtlCol="0">
            <a:normAutofit/>
          </a:bodyPr>
          <a:lstStyle>
            <a:lvl1pPr algn="l">
              <a:defRPr sz="2000" b="1"/>
            </a:lvl1pPr>
            <a:lvl2pPr>
              <a:defRPr sz="2000" b="0" i="0">
                <a:latin typeface="+mj-lt"/>
              </a:defRPr>
            </a:lvl2pPr>
            <a:lvl3pPr>
              <a:defRPr sz="1600" b="0" i="1">
                <a:latin typeface="+mj-lt"/>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2"/>
          <p:cNvSpPr>
            <a:spLocks noGrp="1"/>
          </p:cNvSpPr>
          <p:nvPr>
            <p:ph type="dt" sz="half" idx="10"/>
          </p:nvPr>
        </p:nvSpPr>
        <p:spPr/>
        <p:txBody>
          <a:bodyPr/>
          <a:lstStyle>
            <a:lvl1pPr>
              <a:defRPr/>
            </a:lvl1pPr>
          </a:lstStyle>
          <a:p>
            <a:pPr>
              <a:defRPr/>
            </a:pPr>
            <a:fld id="{74C42CAE-86B3-46D9-B86E-933B2CA6D178}" type="datetime1">
              <a:rPr lang="en-GB" smtClean="0"/>
              <a:t>12/02/2018</a:t>
            </a:fld>
            <a:endParaRPr lang="en-US"/>
          </a:p>
        </p:txBody>
      </p:sp>
      <p:sp>
        <p:nvSpPr>
          <p:cNvPr id="6" name="Footer Placeholder 3"/>
          <p:cNvSpPr>
            <a:spLocks noGrp="1"/>
          </p:cNvSpPr>
          <p:nvPr>
            <p:ph type="ftr" sz="quarter" idx="11"/>
          </p:nvPr>
        </p:nvSpPr>
        <p:spPr/>
        <p:txBody>
          <a:bodyPr/>
          <a:lstStyle>
            <a:lvl1pPr>
              <a:defRPr/>
            </a:lvl1pPr>
          </a:lstStyle>
          <a:p>
            <a:pPr>
              <a:defRPr/>
            </a:pPr>
            <a:r>
              <a:rPr lang="it-IT"/>
              <a:t>Dr. Radu ANTOHE - EXPERT IN POLITICI AGRICOLE ȘI DEZVOLTARE RURALĂ, 13.02.2018 CĂLĂRAȘI</a:t>
            </a:r>
            <a:endParaRPr lang="en-US"/>
          </a:p>
        </p:txBody>
      </p:sp>
    </p:spTree>
    <p:extLst>
      <p:ext uri="{BB962C8B-B14F-4D97-AF65-F5344CB8AC3E}">
        <p14:creationId xmlns:p14="http://schemas.microsoft.com/office/powerpoint/2010/main" val="24729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4955B-46EF-4A37-A2D8-10B3E0031710}" type="datetime1">
              <a:rPr lang="en-GB" smtClean="0"/>
              <a:t>12/02/2018</a:t>
            </a:fld>
            <a:endParaRPr lang="en-GB"/>
          </a:p>
        </p:txBody>
      </p:sp>
      <p:sp>
        <p:nvSpPr>
          <p:cNvPr id="5" name="Footer Placeholder 4"/>
          <p:cNvSpPr>
            <a:spLocks noGrp="1"/>
          </p:cNvSpPr>
          <p:nvPr>
            <p:ph type="ftr" sz="quarter" idx="11"/>
          </p:nvPr>
        </p:nvSpPr>
        <p:spPr/>
        <p:txBody>
          <a:bodyPr/>
          <a:lstStyle/>
          <a:p>
            <a:r>
              <a:rPr lang="it-IT"/>
              <a:t>Dr. Radu ANTOHE - EXPERT IN POLITICI AGRICOLE ȘI DEZVOLTARE RURALĂ, 13.02.2018 CĂLĂRAȘI</a:t>
            </a:r>
            <a:endParaRPr lang="en-GB"/>
          </a:p>
        </p:txBody>
      </p:sp>
      <p:sp>
        <p:nvSpPr>
          <p:cNvPr id="6" name="Slide Number Placeholder 5"/>
          <p:cNvSpPr>
            <a:spLocks noGrp="1"/>
          </p:cNvSpPr>
          <p:nvPr>
            <p:ph type="sldNum" sz="quarter" idx="12"/>
          </p:nvPr>
        </p:nvSpPr>
        <p:spPr/>
        <p:txBody>
          <a:bodyPr/>
          <a:lstStyle/>
          <a:p>
            <a:fld id="{043BE46F-8120-457C-B609-1373E56C9933}" type="slidenum">
              <a:rPr lang="en-GB" smtClean="0"/>
              <a:t>‹#›</a:t>
            </a:fld>
            <a:endParaRPr lang="en-GB"/>
          </a:p>
        </p:txBody>
      </p:sp>
    </p:spTree>
    <p:extLst>
      <p:ext uri="{BB962C8B-B14F-4D97-AF65-F5344CB8AC3E}">
        <p14:creationId xmlns:p14="http://schemas.microsoft.com/office/powerpoint/2010/main" val="417006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3BEF44-9CB5-4353-A37B-A20A2BE6227F}" type="datetime1">
              <a:rPr lang="en-GB" smtClean="0"/>
              <a:t>12/02/2018</a:t>
            </a:fld>
            <a:endParaRPr lang="en-GB"/>
          </a:p>
        </p:txBody>
      </p:sp>
      <p:sp>
        <p:nvSpPr>
          <p:cNvPr id="5" name="Footer Placeholder 4"/>
          <p:cNvSpPr>
            <a:spLocks noGrp="1"/>
          </p:cNvSpPr>
          <p:nvPr>
            <p:ph type="ftr" sz="quarter" idx="11"/>
          </p:nvPr>
        </p:nvSpPr>
        <p:spPr/>
        <p:txBody>
          <a:bodyPr/>
          <a:lstStyle/>
          <a:p>
            <a:r>
              <a:rPr lang="it-IT"/>
              <a:t>Dr. Radu ANTOHE - EXPERT IN POLITICI AGRICOLE ȘI DEZVOLTARE RURALĂ, 13.02.2018 CĂLĂRAȘI</a:t>
            </a:r>
            <a:endParaRPr lang="en-GB"/>
          </a:p>
        </p:txBody>
      </p:sp>
      <p:sp>
        <p:nvSpPr>
          <p:cNvPr id="6" name="Slide Number Placeholder 5"/>
          <p:cNvSpPr>
            <a:spLocks noGrp="1"/>
          </p:cNvSpPr>
          <p:nvPr>
            <p:ph type="sldNum" sz="quarter" idx="12"/>
          </p:nvPr>
        </p:nvSpPr>
        <p:spPr/>
        <p:txBody>
          <a:bodyPr/>
          <a:lstStyle/>
          <a:p>
            <a:fld id="{043BE46F-8120-457C-B609-1373E56C993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93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A8ACF7-7A24-4985-954D-688F369A17B4}" type="datetime1">
              <a:rPr lang="en-GB" smtClean="0"/>
              <a:t>12/02/2018</a:t>
            </a:fld>
            <a:endParaRPr lang="en-GB"/>
          </a:p>
        </p:txBody>
      </p:sp>
      <p:sp>
        <p:nvSpPr>
          <p:cNvPr id="6" name="Footer Placeholder 5"/>
          <p:cNvSpPr>
            <a:spLocks noGrp="1"/>
          </p:cNvSpPr>
          <p:nvPr>
            <p:ph type="ftr" sz="quarter" idx="11"/>
          </p:nvPr>
        </p:nvSpPr>
        <p:spPr/>
        <p:txBody>
          <a:bodyPr/>
          <a:lstStyle/>
          <a:p>
            <a:r>
              <a:rPr lang="it-IT"/>
              <a:t>Dr. Radu ANTOHE - EXPERT IN POLITICI AGRICOLE ȘI DEZVOLTARE RURALĂ, 13.02.2018 CĂLĂRAȘI</a:t>
            </a:r>
            <a:endParaRPr lang="en-GB"/>
          </a:p>
        </p:txBody>
      </p:sp>
      <p:sp>
        <p:nvSpPr>
          <p:cNvPr id="7" name="Slide Number Placeholder 6"/>
          <p:cNvSpPr>
            <a:spLocks noGrp="1"/>
          </p:cNvSpPr>
          <p:nvPr>
            <p:ph type="sldNum" sz="quarter" idx="12"/>
          </p:nvPr>
        </p:nvSpPr>
        <p:spPr/>
        <p:txBody>
          <a:bodyPr/>
          <a:lstStyle/>
          <a:p>
            <a:fld id="{043BE46F-8120-457C-B609-1373E56C9933}" type="slidenum">
              <a:rPr lang="en-GB" smtClean="0"/>
              <a:t>‹#›</a:t>
            </a:fld>
            <a:endParaRPr lang="en-GB"/>
          </a:p>
        </p:txBody>
      </p:sp>
    </p:spTree>
    <p:extLst>
      <p:ext uri="{BB962C8B-B14F-4D97-AF65-F5344CB8AC3E}">
        <p14:creationId xmlns:p14="http://schemas.microsoft.com/office/powerpoint/2010/main" val="259833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D1F743-32B2-4CEA-8F02-97DC9392B815}" type="datetime1">
              <a:rPr lang="en-GB" smtClean="0"/>
              <a:t>12/02/2018</a:t>
            </a:fld>
            <a:endParaRPr lang="en-GB"/>
          </a:p>
        </p:txBody>
      </p:sp>
      <p:sp>
        <p:nvSpPr>
          <p:cNvPr id="8" name="Footer Placeholder 7"/>
          <p:cNvSpPr>
            <a:spLocks noGrp="1"/>
          </p:cNvSpPr>
          <p:nvPr>
            <p:ph type="ftr" sz="quarter" idx="11"/>
          </p:nvPr>
        </p:nvSpPr>
        <p:spPr/>
        <p:txBody>
          <a:bodyPr/>
          <a:lstStyle/>
          <a:p>
            <a:r>
              <a:rPr lang="it-IT"/>
              <a:t>Dr. Radu ANTOHE - EXPERT IN POLITICI AGRICOLE ȘI DEZVOLTARE RURALĂ, 13.02.2018 CĂLĂRAȘI</a:t>
            </a:r>
            <a:endParaRPr lang="en-GB"/>
          </a:p>
        </p:txBody>
      </p:sp>
      <p:sp>
        <p:nvSpPr>
          <p:cNvPr id="9" name="Slide Number Placeholder 8"/>
          <p:cNvSpPr>
            <a:spLocks noGrp="1"/>
          </p:cNvSpPr>
          <p:nvPr>
            <p:ph type="sldNum" sz="quarter" idx="12"/>
          </p:nvPr>
        </p:nvSpPr>
        <p:spPr/>
        <p:txBody>
          <a:bodyPr/>
          <a:lstStyle/>
          <a:p>
            <a:fld id="{043BE46F-8120-457C-B609-1373E56C9933}" type="slidenum">
              <a:rPr lang="en-GB" smtClean="0"/>
              <a:t>‹#›</a:t>
            </a:fld>
            <a:endParaRPr lang="en-GB"/>
          </a:p>
        </p:txBody>
      </p:sp>
    </p:spTree>
    <p:extLst>
      <p:ext uri="{BB962C8B-B14F-4D97-AF65-F5344CB8AC3E}">
        <p14:creationId xmlns:p14="http://schemas.microsoft.com/office/powerpoint/2010/main" val="415220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DBB837-DAA0-46D4-973F-524800FFC5D2}" type="datetime1">
              <a:rPr lang="en-GB" smtClean="0"/>
              <a:t>12/02/2018</a:t>
            </a:fld>
            <a:endParaRPr lang="en-GB"/>
          </a:p>
        </p:txBody>
      </p:sp>
      <p:sp>
        <p:nvSpPr>
          <p:cNvPr id="4" name="Footer Placeholder 3"/>
          <p:cNvSpPr>
            <a:spLocks noGrp="1"/>
          </p:cNvSpPr>
          <p:nvPr>
            <p:ph type="ftr" sz="quarter" idx="11"/>
          </p:nvPr>
        </p:nvSpPr>
        <p:spPr/>
        <p:txBody>
          <a:bodyPr/>
          <a:lstStyle/>
          <a:p>
            <a:r>
              <a:rPr lang="it-IT"/>
              <a:t>Dr. Radu ANTOHE - EXPERT IN POLITICI AGRICOLE ȘI DEZVOLTARE RURALĂ, 13.02.2018 CĂLĂRAȘI</a:t>
            </a:r>
            <a:endParaRPr lang="en-GB"/>
          </a:p>
        </p:txBody>
      </p:sp>
      <p:sp>
        <p:nvSpPr>
          <p:cNvPr id="5" name="Slide Number Placeholder 4"/>
          <p:cNvSpPr>
            <a:spLocks noGrp="1"/>
          </p:cNvSpPr>
          <p:nvPr>
            <p:ph type="sldNum" sz="quarter" idx="12"/>
          </p:nvPr>
        </p:nvSpPr>
        <p:spPr/>
        <p:txBody>
          <a:bodyPr/>
          <a:lstStyle/>
          <a:p>
            <a:fld id="{043BE46F-8120-457C-B609-1373E56C9933}" type="slidenum">
              <a:rPr lang="en-GB" smtClean="0"/>
              <a:t>‹#›</a:t>
            </a:fld>
            <a:endParaRPr lang="en-GB"/>
          </a:p>
        </p:txBody>
      </p:sp>
    </p:spTree>
    <p:extLst>
      <p:ext uri="{BB962C8B-B14F-4D97-AF65-F5344CB8AC3E}">
        <p14:creationId xmlns:p14="http://schemas.microsoft.com/office/powerpoint/2010/main" val="380756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6BB549-2A96-4A34-A5B6-535618D57204}" type="datetime1">
              <a:rPr lang="en-GB" smtClean="0"/>
              <a:t>12/02/2018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it-IT"/>
              <a:t>Dr. Radu ANTOHE - EXPERT IN POLITICI AGRICOLE ȘI DEZVOLTARE RURALĂ, 13.02.2018 CĂLĂRAȘI</a:t>
            </a:r>
            <a:endParaRPr lang="en-GB"/>
          </a:p>
        </p:txBody>
      </p:sp>
      <p:sp>
        <p:nvSpPr>
          <p:cNvPr id="9" name="Slide Number Placeholder 8"/>
          <p:cNvSpPr>
            <a:spLocks noGrp="1"/>
          </p:cNvSpPr>
          <p:nvPr>
            <p:ph type="sldNum" sz="quarter" idx="12"/>
          </p:nvPr>
        </p:nvSpPr>
        <p:spPr/>
        <p:txBody>
          <a:bodyPr/>
          <a:lstStyle/>
          <a:p>
            <a:fld id="{043BE46F-8120-457C-B609-1373E56C9933}" type="slidenum">
              <a:rPr lang="en-GB" smtClean="0"/>
              <a:t>‹#›</a:t>
            </a:fld>
            <a:endParaRPr lang="en-GB"/>
          </a:p>
        </p:txBody>
      </p:sp>
    </p:spTree>
    <p:extLst>
      <p:ext uri="{BB962C8B-B14F-4D97-AF65-F5344CB8AC3E}">
        <p14:creationId xmlns:p14="http://schemas.microsoft.com/office/powerpoint/2010/main" val="160794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4B51989-74EF-48DA-90B3-DDDA03403A10}" type="datetime1">
              <a:rPr lang="en-GB" smtClean="0"/>
              <a:t>12/02/2018</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it-IT"/>
              <a:t>Dr. Radu ANTOHE - EXPERT IN POLITICI AGRICOLE ȘI DEZVOLTARE RURALĂ, 13.02.2018 CĂLĂRAȘI</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3BE46F-8120-457C-B609-1373E56C9933}" type="slidenum">
              <a:rPr lang="en-GB" smtClean="0"/>
              <a:t>‹#›</a:t>
            </a:fld>
            <a:endParaRPr lang="en-GB"/>
          </a:p>
        </p:txBody>
      </p:sp>
    </p:spTree>
    <p:extLst>
      <p:ext uri="{BB962C8B-B14F-4D97-AF65-F5344CB8AC3E}">
        <p14:creationId xmlns:p14="http://schemas.microsoft.com/office/powerpoint/2010/main" val="16546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8325BA-F070-4012-99B8-3D0392332D79}" type="datetime1">
              <a:rPr lang="en-GB" smtClean="0"/>
              <a:t>12/02/2018</a:t>
            </a:fld>
            <a:endParaRPr lang="en-GB"/>
          </a:p>
        </p:txBody>
      </p:sp>
      <p:sp>
        <p:nvSpPr>
          <p:cNvPr id="6" name="Footer Placeholder 5"/>
          <p:cNvSpPr>
            <a:spLocks noGrp="1"/>
          </p:cNvSpPr>
          <p:nvPr>
            <p:ph type="ftr" sz="quarter" idx="11"/>
          </p:nvPr>
        </p:nvSpPr>
        <p:spPr/>
        <p:txBody>
          <a:bodyPr/>
          <a:lstStyle/>
          <a:p>
            <a:r>
              <a:rPr lang="it-IT"/>
              <a:t>Dr. Radu ANTOHE - EXPERT IN POLITICI AGRICOLE ȘI DEZVOLTARE RURALĂ, 13.02.2018 CĂLĂRAȘI</a:t>
            </a:r>
            <a:endParaRPr lang="en-GB"/>
          </a:p>
        </p:txBody>
      </p:sp>
      <p:sp>
        <p:nvSpPr>
          <p:cNvPr id="7" name="Slide Number Placeholder 6"/>
          <p:cNvSpPr>
            <a:spLocks noGrp="1"/>
          </p:cNvSpPr>
          <p:nvPr>
            <p:ph type="sldNum" sz="quarter" idx="12"/>
          </p:nvPr>
        </p:nvSpPr>
        <p:spPr/>
        <p:txBody>
          <a:bodyPr/>
          <a:lstStyle/>
          <a:p>
            <a:fld id="{043BE46F-8120-457C-B609-1373E56C9933}" type="slidenum">
              <a:rPr lang="en-GB" smtClean="0"/>
              <a:t>‹#›</a:t>
            </a:fld>
            <a:endParaRPr lang="en-GB"/>
          </a:p>
        </p:txBody>
      </p:sp>
    </p:spTree>
    <p:extLst>
      <p:ext uri="{BB962C8B-B14F-4D97-AF65-F5344CB8AC3E}">
        <p14:creationId xmlns:p14="http://schemas.microsoft.com/office/powerpoint/2010/main" val="141275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169D00-97D0-4A60-8E32-C77A66852B55}" type="datetime1">
              <a:rPr lang="en-GB" smtClean="0"/>
              <a:t>12/02/2018</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it-IT"/>
              <a:t>Dr. Radu ANTOHE - EXPERT IN POLITICI AGRICOLE ȘI DEZVOLTARE RURALĂ, 13.02.2018 CĂLĂRAȘI</a:t>
            </a:r>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43BE46F-8120-457C-B609-1373E56C9933}"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2545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8727" y="2096655"/>
            <a:ext cx="8885382" cy="2957945"/>
          </a:xfrm>
        </p:spPr>
        <p:txBody>
          <a:bodyPr>
            <a:normAutofit fontScale="90000"/>
          </a:bodyPr>
          <a:lstStyle/>
          <a:p>
            <a:pPr algn="ctr"/>
            <a:r>
              <a:rPr lang="ro-RO" sz="4000" dirty="0">
                <a:solidFill>
                  <a:schemeClr val="accent6">
                    <a:lumMod val="50000"/>
                  </a:schemeClr>
                </a:solidFill>
                <a:latin typeface="Arial" panose="020B0604020202020204" pitchFamily="34" charset="0"/>
                <a:cs typeface="Arial" panose="020B0604020202020204" pitchFamily="34" charset="0"/>
              </a:rPr>
              <a:t>Departamentul pentru Dezvoltare Durabilă</a:t>
            </a:r>
            <a:r>
              <a:rPr lang="ro-RO" dirty="0">
                <a:solidFill>
                  <a:schemeClr val="accent6">
                    <a:lumMod val="50000"/>
                  </a:schemeClr>
                </a:solidFill>
                <a:latin typeface="Arial" panose="020B0604020202020204" pitchFamily="34" charset="0"/>
                <a:cs typeface="Arial" panose="020B0604020202020204" pitchFamily="34" charset="0"/>
              </a:rPr>
              <a:t/>
            </a:r>
            <a:br>
              <a:rPr lang="ro-RO" dirty="0">
                <a:solidFill>
                  <a:schemeClr val="accent6">
                    <a:lumMod val="50000"/>
                  </a:schemeClr>
                </a:solidFill>
                <a:latin typeface="Arial" panose="020B0604020202020204" pitchFamily="34" charset="0"/>
                <a:cs typeface="Arial" panose="020B0604020202020204" pitchFamily="34" charset="0"/>
              </a:rPr>
            </a:br>
            <a:r>
              <a:rPr lang="ro-RO" sz="4900" dirty="0">
                <a:solidFill>
                  <a:schemeClr val="accent6">
                    <a:lumMod val="50000"/>
                  </a:schemeClr>
                </a:solidFill>
                <a:latin typeface="Arial" panose="020B0604020202020204" pitchFamily="34" charset="0"/>
                <a:cs typeface="Arial" panose="020B0604020202020204" pitchFamily="34" charset="0"/>
              </a:rPr>
              <a:t>Seminar Regional,</a:t>
            </a:r>
            <a:br>
              <a:rPr lang="ro-RO" sz="4900" dirty="0">
                <a:solidFill>
                  <a:schemeClr val="accent6">
                    <a:lumMod val="50000"/>
                  </a:schemeClr>
                </a:solidFill>
                <a:latin typeface="Arial" panose="020B0604020202020204" pitchFamily="34" charset="0"/>
                <a:cs typeface="Arial" panose="020B0604020202020204" pitchFamily="34" charset="0"/>
              </a:rPr>
            </a:br>
            <a:r>
              <a:rPr lang="en-GB" sz="4900" dirty="0">
                <a:solidFill>
                  <a:schemeClr val="accent6">
                    <a:lumMod val="50000"/>
                  </a:schemeClr>
                </a:solidFill>
                <a:latin typeface="Arial" panose="020B0604020202020204" pitchFamily="34" charset="0"/>
                <a:cs typeface="Arial" panose="020B0604020202020204" pitchFamily="34" charset="0"/>
              </a:rPr>
              <a:t>13</a:t>
            </a:r>
            <a:r>
              <a:rPr lang="ro-RO" sz="4900" dirty="0">
                <a:solidFill>
                  <a:schemeClr val="accent6">
                    <a:lumMod val="50000"/>
                  </a:schemeClr>
                </a:solidFill>
                <a:latin typeface="Arial" panose="020B0604020202020204" pitchFamily="34" charset="0"/>
                <a:cs typeface="Arial" panose="020B0604020202020204" pitchFamily="34" charset="0"/>
              </a:rPr>
              <a:t> </a:t>
            </a:r>
            <a:r>
              <a:rPr lang="en-GB" sz="4900" dirty="0" err="1">
                <a:solidFill>
                  <a:schemeClr val="accent6">
                    <a:lumMod val="50000"/>
                  </a:schemeClr>
                </a:solidFill>
                <a:latin typeface="Arial" panose="020B0604020202020204" pitchFamily="34" charset="0"/>
                <a:cs typeface="Arial" panose="020B0604020202020204" pitchFamily="34" charset="0"/>
              </a:rPr>
              <a:t>Februarie</a:t>
            </a:r>
            <a:r>
              <a:rPr lang="ro-RO" sz="4900" dirty="0">
                <a:solidFill>
                  <a:schemeClr val="accent6">
                    <a:lumMod val="50000"/>
                  </a:schemeClr>
                </a:solidFill>
                <a:latin typeface="Arial" panose="020B0604020202020204" pitchFamily="34" charset="0"/>
                <a:cs typeface="Arial" panose="020B0604020202020204" pitchFamily="34" charset="0"/>
              </a:rPr>
              <a:t> 201</a:t>
            </a:r>
            <a:r>
              <a:rPr lang="en-GB" sz="4900" dirty="0">
                <a:solidFill>
                  <a:schemeClr val="accent6">
                    <a:lumMod val="50000"/>
                  </a:schemeClr>
                </a:solidFill>
                <a:latin typeface="Arial" panose="020B0604020202020204" pitchFamily="34" charset="0"/>
                <a:cs typeface="Arial" panose="020B0604020202020204" pitchFamily="34" charset="0"/>
              </a:rPr>
              <a:t>8</a:t>
            </a:r>
            <a:r>
              <a:rPr lang="ro-RO" sz="4900" dirty="0">
                <a:solidFill>
                  <a:schemeClr val="accent6">
                    <a:lumMod val="50000"/>
                  </a:schemeClr>
                </a:solidFill>
                <a:latin typeface="Arial" panose="020B0604020202020204" pitchFamily="34" charset="0"/>
                <a:cs typeface="Arial" panose="020B0604020202020204" pitchFamily="34" charset="0"/>
              </a:rPr>
              <a:t>,</a:t>
            </a:r>
            <a:r>
              <a:rPr lang="en-GB" sz="4900" dirty="0">
                <a:solidFill>
                  <a:schemeClr val="accent6">
                    <a:lumMod val="50000"/>
                  </a:schemeClr>
                </a:solidFill>
                <a:latin typeface="Arial" panose="020B0604020202020204" pitchFamily="34" charset="0"/>
                <a:cs typeface="Arial" panose="020B0604020202020204" pitchFamily="34" charset="0"/>
              </a:rPr>
              <a:t> C</a:t>
            </a:r>
            <a:r>
              <a:rPr lang="ro-RO" sz="4900" dirty="0">
                <a:solidFill>
                  <a:schemeClr val="accent6">
                    <a:lumMod val="50000"/>
                  </a:schemeClr>
                </a:solidFill>
                <a:latin typeface="Arial" panose="020B0604020202020204" pitchFamily="34" charset="0"/>
                <a:cs typeface="Arial" panose="020B0604020202020204" pitchFamily="34" charset="0"/>
              </a:rPr>
              <a:t>ălărași</a:t>
            </a:r>
            <a:r>
              <a:rPr lang="ro-RO" dirty="0">
                <a:latin typeface="Arial" panose="020B0604020202020204" pitchFamily="34" charset="0"/>
                <a:cs typeface="Arial" panose="020B0604020202020204" pitchFamily="34" charset="0"/>
              </a:rPr>
              <a:t/>
            </a:r>
            <a:br>
              <a:rPr lang="ro-RO" dirty="0">
                <a:latin typeface="Arial" panose="020B0604020202020204" pitchFamily="34" charset="0"/>
                <a:cs typeface="Arial" panose="020B0604020202020204" pitchFamily="34" charset="0"/>
              </a:rPr>
            </a:br>
            <a:r>
              <a:rPr lang="ro-RO"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ro-RO"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96729" y="4350182"/>
            <a:ext cx="9309378" cy="1655762"/>
          </a:xfrm>
        </p:spPr>
        <p:txBody>
          <a:bodyPr>
            <a:normAutofit fontScale="70000" lnSpcReduction="20000"/>
          </a:bodyPr>
          <a:lstStyle/>
          <a:p>
            <a:pPr algn="ctr"/>
            <a:r>
              <a:rPr lang="ro-RO" sz="4300" dirty="0">
                <a:latin typeface="Arial" panose="020B0604020202020204" pitchFamily="34" charset="0"/>
                <a:cs typeface="Arial" panose="020B0604020202020204" pitchFamily="34" charset="0"/>
              </a:rPr>
              <a:t>Agenda 2030:</a:t>
            </a:r>
            <a:endParaRPr lang="en-GB" sz="4300" dirty="0">
              <a:latin typeface="Arial" panose="020B0604020202020204" pitchFamily="34" charset="0"/>
              <a:cs typeface="Arial" panose="020B0604020202020204" pitchFamily="34" charset="0"/>
            </a:endParaRPr>
          </a:p>
          <a:p>
            <a:pPr algn="ctr"/>
            <a:r>
              <a:rPr lang="en-GB" sz="6500" b="1" i="1" dirty="0" err="1">
                <a:latin typeface="Arial" panose="020B0604020202020204" pitchFamily="34" charset="0"/>
                <a:cs typeface="Arial" panose="020B0604020202020204" pitchFamily="34" charset="0"/>
              </a:rPr>
              <a:t>Educa</a:t>
            </a:r>
            <a:r>
              <a:rPr lang="ro-RO" sz="6500" b="1" i="1" dirty="0">
                <a:latin typeface="Arial" panose="020B0604020202020204" pitchFamily="34" charset="0"/>
                <a:cs typeface="Arial" panose="020B0604020202020204" pitchFamily="34" charset="0"/>
              </a:rPr>
              <a:t>ția pentru agricultură durabilă</a:t>
            </a:r>
          </a:p>
        </p:txBody>
      </p:sp>
      <p:sp>
        <p:nvSpPr>
          <p:cNvPr id="4" name="Footer Placeholder 3"/>
          <p:cNvSpPr>
            <a:spLocks noGrp="1"/>
          </p:cNvSpPr>
          <p:nvPr>
            <p:ph type="ftr" sz="quarter" idx="11"/>
          </p:nvPr>
        </p:nvSpPr>
        <p:spPr/>
        <p:txBody>
          <a:bodyPr/>
          <a:lstStyle/>
          <a:p>
            <a:r>
              <a:rPr lang="it-IT"/>
              <a:t>Dr. Radu ANTOHE - EXPERT IN POLITICI AGRICOLE ȘI DEZVOLTARE RURALĂ, 13.02.2018 CĂLĂRAȘI</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067" y="2151929"/>
            <a:ext cx="2861039" cy="2143991"/>
          </a:xfrm>
          <a:prstGeom prst="rect">
            <a:avLst/>
          </a:prstGeom>
        </p:spPr>
      </p:pic>
    </p:spTree>
    <p:extLst>
      <p:ext uri="{BB962C8B-B14F-4D97-AF65-F5344CB8AC3E}">
        <p14:creationId xmlns:p14="http://schemas.microsoft.com/office/powerpoint/2010/main" val="123948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325562" y="685800"/>
            <a:ext cx="9347200" cy="685800"/>
          </a:xfrm>
        </p:spPr>
        <p:txBody>
          <a:bodyPr>
            <a:noAutofit/>
          </a:bodyPr>
          <a:lstStyle/>
          <a:p>
            <a:pPr algn="ctr"/>
            <a:r>
              <a:rPr lang="ro-RO" sz="2400" b="1" dirty="0">
                <a:latin typeface="Arial" pitchFamily="34" charset="0"/>
                <a:cs typeface="Arial" pitchFamily="34" charset="0"/>
              </a:rPr>
              <a:t>Ponderea cifrelor de şcolarizare </a:t>
            </a:r>
            <a:r>
              <a:rPr lang="en-US" sz="2400" b="1" dirty="0" smtClean="0">
                <a:latin typeface="Arial" pitchFamily="34" charset="0"/>
                <a:cs typeface="Arial" pitchFamily="34" charset="0"/>
              </a:rPr>
              <a:t>in </a:t>
            </a:r>
            <a:r>
              <a:rPr lang="ro-RO" sz="2400" b="1" dirty="0" smtClean="0">
                <a:latin typeface="Arial" pitchFamily="34" charset="0"/>
                <a:cs typeface="Arial" pitchFamily="34" charset="0"/>
              </a:rPr>
              <a:t>agricultură </a:t>
            </a:r>
            <a:r>
              <a:rPr lang="ro-RO" sz="2400" b="1" dirty="0">
                <a:latin typeface="Arial" pitchFamily="34" charset="0"/>
                <a:cs typeface="Arial" pitchFamily="34" charset="0"/>
              </a:rPr>
              <a:t>din total, liceu tehnologic, an şcolar 2015-2016, în procente</a:t>
            </a:r>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1305644356"/>
              </p:ext>
            </p:extLst>
          </p:nvPr>
        </p:nvGraphicFramePr>
        <p:xfrm>
          <a:off x="2132517" y="1682692"/>
          <a:ext cx="7733289" cy="429029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it-IT"/>
              <a:t>Dr. Radu ANTOHE - EXPERT IN POLITICI AGRICOLE ȘI DEZVOLTARE RURALĂ, 13.02.2018 CĂLĂRAȘI</a:t>
            </a:r>
            <a:endParaRPr lang="en-US"/>
          </a:p>
        </p:txBody>
      </p:sp>
      <p:graphicFrame>
        <p:nvGraphicFramePr>
          <p:cNvPr id="5" name="Tabel 4"/>
          <p:cNvGraphicFramePr>
            <a:graphicFrameLocks noGrp="1"/>
          </p:cNvGraphicFramePr>
          <p:nvPr>
            <p:extLst>
              <p:ext uri="{D42A27DB-BD31-4B8C-83A1-F6EECF244321}">
                <p14:modId xmlns:p14="http://schemas.microsoft.com/office/powerpoint/2010/main" val="4180152768"/>
              </p:ext>
            </p:extLst>
          </p:nvPr>
        </p:nvGraphicFramePr>
        <p:xfrm>
          <a:off x="1982787" y="5643418"/>
          <a:ext cx="8229600" cy="659130"/>
        </p:xfrm>
        <a:graphic>
          <a:graphicData uri="http://schemas.openxmlformats.org/drawingml/2006/table">
            <a:tbl>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0">
                <a:tc>
                  <a:txBody>
                    <a:bodyPr/>
                    <a:lstStyle/>
                    <a:p>
                      <a:pPr algn="ctr" fontAlgn="b"/>
                      <a:r>
                        <a:rPr lang="ro-RO" sz="1400" b="1" i="0" u="none" strike="noStrike" dirty="0">
                          <a:solidFill>
                            <a:srgbClr val="000000"/>
                          </a:solidFill>
                          <a:effectLst/>
                          <a:latin typeface="Arial" pitchFamily="34" charset="0"/>
                          <a:cs typeface="Arial" pitchFamily="34" charset="0"/>
                        </a:rPr>
                        <a:t>RO</a:t>
                      </a:r>
                    </a:p>
                  </a:txBody>
                  <a:tcPr marL="9525" marR="9525" marT="9525" marB="0" anchor="b">
                    <a:lnL>
                      <a:noFill/>
                    </a:lnL>
                    <a:lnR>
                      <a:noFill/>
                    </a:lnR>
                    <a:lnT>
                      <a:noFill/>
                    </a:lnT>
                    <a:lnB>
                      <a:noFill/>
                    </a:lnB>
                  </a:tcPr>
                </a:tc>
                <a:tc>
                  <a:txBody>
                    <a:bodyPr/>
                    <a:lstStyle/>
                    <a:p>
                      <a:pPr algn="ctr" fontAlgn="b"/>
                      <a:r>
                        <a:rPr lang="ro-RO" sz="1400" b="1" i="0" u="none" strike="noStrike" dirty="0">
                          <a:solidFill>
                            <a:srgbClr val="000000"/>
                          </a:solidFill>
                          <a:effectLst/>
                          <a:latin typeface="Arial" pitchFamily="34" charset="0"/>
                          <a:cs typeface="Arial" pitchFamily="34" charset="0"/>
                        </a:rPr>
                        <a:t>B-IF</a:t>
                      </a:r>
                    </a:p>
                  </a:txBody>
                  <a:tcPr marL="9525" marR="9525" marT="9525" marB="0" anchor="b">
                    <a:lnL>
                      <a:noFill/>
                    </a:lnL>
                    <a:lnR>
                      <a:noFill/>
                    </a:lnR>
                    <a:lnT>
                      <a:noFill/>
                    </a:lnT>
                    <a:lnB>
                      <a:noFill/>
                    </a:lnB>
                  </a:tcPr>
                </a:tc>
                <a:tc>
                  <a:txBody>
                    <a:bodyPr/>
                    <a:lstStyle/>
                    <a:p>
                      <a:pPr algn="ctr" fontAlgn="b"/>
                      <a:r>
                        <a:rPr lang="ro-RO" sz="1400" b="1" i="0" u="none" strike="noStrike" dirty="0">
                          <a:solidFill>
                            <a:srgbClr val="000000"/>
                          </a:solidFill>
                          <a:effectLst/>
                          <a:latin typeface="Arial" pitchFamily="34" charset="0"/>
                          <a:cs typeface="Arial" pitchFamily="34" charset="0"/>
                        </a:rPr>
                        <a:t>Centru</a:t>
                      </a:r>
                    </a:p>
                  </a:txBody>
                  <a:tcPr marL="9525" marR="9525" marT="9525" marB="0" anchor="b">
                    <a:lnL>
                      <a:noFill/>
                    </a:lnL>
                    <a:lnR>
                      <a:noFill/>
                    </a:lnR>
                    <a:lnT>
                      <a:noFill/>
                    </a:lnT>
                    <a:lnB>
                      <a:noFill/>
                    </a:lnB>
                  </a:tcPr>
                </a:tc>
                <a:tc>
                  <a:txBody>
                    <a:bodyPr/>
                    <a:lstStyle/>
                    <a:p>
                      <a:pPr algn="ctr" fontAlgn="b"/>
                      <a:r>
                        <a:rPr lang="ro-RO" sz="1400" b="1" i="0" u="none" strike="noStrike" dirty="0">
                          <a:solidFill>
                            <a:srgbClr val="000000"/>
                          </a:solidFill>
                          <a:effectLst/>
                          <a:latin typeface="Arial" pitchFamily="34" charset="0"/>
                          <a:cs typeface="Arial" pitchFamily="34" charset="0"/>
                        </a:rPr>
                        <a:t>Nord-Est</a:t>
                      </a:r>
                    </a:p>
                  </a:txBody>
                  <a:tcPr marL="9525" marR="9525" marT="9525" marB="0" anchor="b">
                    <a:lnL>
                      <a:noFill/>
                    </a:lnL>
                    <a:lnR>
                      <a:noFill/>
                    </a:lnR>
                    <a:lnT>
                      <a:noFill/>
                    </a:lnT>
                    <a:lnB>
                      <a:noFill/>
                    </a:lnB>
                  </a:tcPr>
                </a:tc>
                <a:tc>
                  <a:txBody>
                    <a:bodyPr/>
                    <a:lstStyle/>
                    <a:p>
                      <a:pPr algn="ctr" fontAlgn="b"/>
                      <a:r>
                        <a:rPr lang="ro-RO" sz="1400" b="1" i="0" u="none" strike="noStrike" dirty="0" err="1">
                          <a:solidFill>
                            <a:srgbClr val="000000"/>
                          </a:solidFill>
                          <a:effectLst/>
                          <a:latin typeface="Arial" pitchFamily="34" charset="0"/>
                          <a:cs typeface="Arial" pitchFamily="34" charset="0"/>
                        </a:rPr>
                        <a:t>Nord-Vest</a:t>
                      </a:r>
                      <a:endParaRPr lang="ro-RO" sz="1400" b="1"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ro-RO" sz="1400" b="1" i="0" u="none" strike="noStrike" dirty="0" err="1">
                          <a:solidFill>
                            <a:srgbClr val="000000"/>
                          </a:solidFill>
                          <a:effectLst/>
                          <a:latin typeface="Arial" pitchFamily="34" charset="0"/>
                          <a:cs typeface="Arial" pitchFamily="34" charset="0"/>
                        </a:rPr>
                        <a:t>Sud-Est</a:t>
                      </a:r>
                      <a:endParaRPr lang="ro-RO" sz="1400" b="1"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ro-RO" sz="1400" b="1" i="0" u="none" strike="noStrike" dirty="0">
                          <a:solidFill>
                            <a:srgbClr val="000000"/>
                          </a:solidFill>
                          <a:effectLst/>
                          <a:latin typeface="Arial" pitchFamily="34" charset="0"/>
                          <a:cs typeface="Arial" pitchFamily="34" charset="0"/>
                        </a:rPr>
                        <a:t>Sud-Muntenia</a:t>
                      </a:r>
                    </a:p>
                  </a:txBody>
                  <a:tcPr marL="9525" marR="9525" marT="9525" marB="0" anchor="b">
                    <a:lnL>
                      <a:noFill/>
                    </a:lnL>
                    <a:lnR>
                      <a:noFill/>
                    </a:lnR>
                    <a:lnT>
                      <a:noFill/>
                    </a:lnT>
                    <a:lnB>
                      <a:noFill/>
                    </a:lnB>
                  </a:tcPr>
                </a:tc>
                <a:tc>
                  <a:txBody>
                    <a:bodyPr/>
                    <a:lstStyle/>
                    <a:p>
                      <a:pPr algn="ctr" fontAlgn="b"/>
                      <a:r>
                        <a:rPr lang="ro-RO" sz="1400" b="1" i="0" u="none" strike="noStrike" dirty="0" err="1">
                          <a:solidFill>
                            <a:srgbClr val="000000"/>
                          </a:solidFill>
                          <a:effectLst/>
                          <a:latin typeface="Arial" pitchFamily="34" charset="0"/>
                          <a:cs typeface="Arial" pitchFamily="34" charset="0"/>
                        </a:rPr>
                        <a:t>Sud-Vest</a:t>
                      </a:r>
                      <a:r>
                        <a:rPr lang="ro-RO" sz="1400" b="1" i="0" u="none" strike="noStrike" dirty="0">
                          <a:solidFill>
                            <a:srgbClr val="000000"/>
                          </a:solidFill>
                          <a:effectLst/>
                          <a:latin typeface="Arial" pitchFamily="34" charset="0"/>
                          <a:cs typeface="Arial" pitchFamily="34" charset="0"/>
                        </a:rPr>
                        <a:t> Oltenia</a:t>
                      </a:r>
                    </a:p>
                  </a:txBody>
                  <a:tcPr marL="9525" marR="9525" marT="9525" marB="0" anchor="b">
                    <a:lnL>
                      <a:noFill/>
                    </a:lnL>
                    <a:lnR>
                      <a:noFill/>
                    </a:lnR>
                    <a:lnT>
                      <a:noFill/>
                    </a:lnT>
                    <a:lnB>
                      <a:noFill/>
                    </a:lnB>
                  </a:tcPr>
                </a:tc>
                <a:tc>
                  <a:txBody>
                    <a:bodyPr/>
                    <a:lstStyle/>
                    <a:p>
                      <a:pPr algn="ctr" fontAlgn="b"/>
                      <a:r>
                        <a:rPr lang="ro-RO" sz="1400" b="1" i="0" u="none" strike="noStrike" dirty="0">
                          <a:solidFill>
                            <a:srgbClr val="000000"/>
                          </a:solidFill>
                          <a:effectLst/>
                          <a:latin typeface="Arial" pitchFamily="34" charset="0"/>
                          <a:cs typeface="Arial" pitchFamily="34" charset="0"/>
                        </a:rPr>
                        <a:t>Vest</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ctr" fontAlgn="b"/>
                      <a:r>
                        <a:rPr lang="ro-RO" sz="1400" b="1" i="0" u="none" strike="noStrike" dirty="0">
                          <a:solidFill>
                            <a:srgbClr val="000000"/>
                          </a:solidFill>
                          <a:effectLst/>
                          <a:latin typeface="Arial" pitchFamily="34" charset="0"/>
                          <a:cs typeface="Arial" pitchFamily="34" charset="0"/>
                        </a:rPr>
                        <a:t>4,34</a:t>
                      </a:r>
                    </a:p>
                  </a:txBody>
                  <a:tcPr marL="9525" marR="9525" marT="9525" marB="0" anchor="b">
                    <a:lnL>
                      <a:noFill/>
                    </a:lnL>
                    <a:lnR>
                      <a:noFill/>
                    </a:lnR>
                    <a:lnT>
                      <a:noFill/>
                    </a:lnT>
                    <a:lnB>
                      <a:noFill/>
                    </a:lnB>
                  </a:tcPr>
                </a:tc>
                <a:tc>
                  <a:txBody>
                    <a:bodyPr/>
                    <a:lstStyle/>
                    <a:p>
                      <a:pPr algn="ctr" fontAlgn="b"/>
                      <a:r>
                        <a:rPr lang="ro-RO" sz="1400" b="1" i="0" u="none" strike="noStrike">
                          <a:solidFill>
                            <a:srgbClr val="000000"/>
                          </a:solidFill>
                          <a:effectLst/>
                          <a:latin typeface="Arial" pitchFamily="34" charset="0"/>
                          <a:cs typeface="Arial" pitchFamily="34" charset="0"/>
                        </a:rPr>
                        <a:t>2,54</a:t>
                      </a:r>
                    </a:p>
                  </a:txBody>
                  <a:tcPr marL="9525" marR="9525" marT="9525" marB="0" anchor="b">
                    <a:lnL>
                      <a:noFill/>
                    </a:lnL>
                    <a:lnR>
                      <a:noFill/>
                    </a:lnR>
                    <a:lnT>
                      <a:noFill/>
                    </a:lnT>
                    <a:lnB>
                      <a:noFill/>
                    </a:lnB>
                  </a:tcPr>
                </a:tc>
                <a:tc>
                  <a:txBody>
                    <a:bodyPr/>
                    <a:lstStyle/>
                    <a:p>
                      <a:pPr algn="ctr" fontAlgn="b"/>
                      <a:r>
                        <a:rPr lang="ro-RO" sz="1400" b="1" i="0" u="none" strike="noStrike" dirty="0">
                          <a:solidFill>
                            <a:srgbClr val="000000"/>
                          </a:solidFill>
                          <a:effectLst/>
                          <a:latin typeface="Arial" pitchFamily="34" charset="0"/>
                          <a:cs typeface="Arial" pitchFamily="34" charset="0"/>
                        </a:rPr>
                        <a:t>4,96</a:t>
                      </a:r>
                    </a:p>
                  </a:txBody>
                  <a:tcPr marL="9525" marR="9525" marT="9525" marB="0" anchor="b">
                    <a:lnL>
                      <a:noFill/>
                    </a:lnL>
                    <a:lnR>
                      <a:noFill/>
                    </a:lnR>
                    <a:lnT>
                      <a:noFill/>
                    </a:lnT>
                    <a:lnB>
                      <a:noFill/>
                    </a:lnB>
                  </a:tcPr>
                </a:tc>
                <a:tc>
                  <a:txBody>
                    <a:bodyPr/>
                    <a:lstStyle/>
                    <a:p>
                      <a:pPr algn="ctr" fontAlgn="b"/>
                      <a:r>
                        <a:rPr lang="ro-RO" sz="1400" b="1" i="0" u="none" strike="noStrike">
                          <a:solidFill>
                            <a:srgbClr val="000000"/>
                          </a:solidFill>
                          <a:effectLst/>
                          <a:latin typeface="Arial" pitchFamily="34" charset="0"/>
                          <a:cs typeface="Arial" pitchFamily="34" charset="0"/>
                        </a:rPr>
                        <a:t>5,36</a:t>
                      </a:r>
                    </a:p>
                  </a:txBody>
                  <a:tcPr marL="9525" marR="9525" marT="9525" marB="0" anchor="b">
                    <a:lnL>
                      <a:noFill/>
                    </a:lnL>
                    <a:lnR>
                      <a:noFill/>
                    </a:lnR>
                    <a:lnT>
                      <a:noFill/>
                    </a:lnT>
                    <a:lnB>
                      <a:noFill/>
                    </a:lnB>
                  </a:tcPr>
                </a:tc>
                <a:tc>
                  <a:txBody>
                    <a:bodyPr/>
                    <a:lstStyle/>
                    <a:p>
                      <a:pPr algn="ctr" fontAlgn="b"/>
                      <a:r>
                        <a:rPr lang="ro-RO" sz="1400" b="1" i="0" u="none" strike="noStrike" dirty="0">
                          <a:solidFill>
                            <a:srgbClr val="000000"/>
                          </a:solidFill>
                          <a:effectLst/>
                          <a:latin typeface="Arial" pitchFamily="34" charset="0"/>
                          <a:cs typeface="Arial" pitchFamily="34" charset="0"/>
                        </a:rPr>
                        <a:t>3,37</a:t>
                      </a:r>
                    </a:p>
                  </a:txBody>
                  <a:tcPr marL="9525" marR="9525" marT="9525" marB="0" anchor="b">
                    <a:lnL>
                      <a:noFill/>
                    </a:lnL>
                    <a:lnR>
                      <a:noFill/>
                    </a:lnR>
                    <a:lnT>
                      <a:noFill/>
                    </a:lnT>
                    <a:lnB>
                      <a:noFill/>
                    </a:lnB>
                  </a:tcPr>
                </a:tc>
                <a:tc>
                  <a:txBody>
                    <a:bodyPr/>
                    <a:lstStyle/>
                    <a:p>
                      <a:pPr algn="ctr" fontAlgn="b"/>
                      <a:r>
                        <a:rPr lang="ro-RO" sz="1400" b="1" i="0" u="none" strike="noStrike" dirty="0">
                          <a:solidFill>
                            <a:srgbClr val="000000"/>
                          </a:solidFill>
                          <a:effectLst/>
                          <a:latin typeface="Arial" pitchFamily="34" charset="0"/>
                          <a:cs typeface="Arial" pitchFamily="34" charset="0"/>
                        </a:rPr>
                        <a:t>4,1</a:t>
                      </a:r>
                    </a:p>
                  </a:txBody>
                  <a:tcPr marL="9525" marR="9525" marT="9525" marB="0" anchor="b">
                    <a:lnL>
                      <a:noFill/>
                    </a:lnL>
                    <a:lnR>
                      <a:noFill/>
                    </a:lnR>
                    <a:lnT>
                      <a:noFill/>
                    </a:lnT>
                    <a:lnB>
                      <a:noFill/>
                    </a:lnB>
                  </a:tcPr>
                </a:tc>
                <a:tc>
                  <a:txBody>
                    <a:bodyPr/>
                    <a:lstStyle/>
                    <a:p>
                      <a:pPr algn="ctr" fontAlgn="b"/>
                      <a:r>
                        <a:rPr lang="ro-RO" sz="1400" b="1" i="0" u="none" strike="noStrike" dirty="0">
                          <a:solidFill>
                            <a:srgbClr val="000000"/>
                          </a:solidFill>
                          <a:effectLst/>
                          <a:latin typeface="Arial" pitchFamily="34" charset="0"/>
                          <a:cs typeface="Arial" pitchFamily="34" charset="0"/>
                        </a:rPr>
                        <a:t>4,02</a:t>
                      </a:r>
                    </a:p>
                  </a:txBody>
                  <a:tcPr marL="9525" marR="9525" marT="9525" marB="0" anchor="b">
                    <a:lnL>
                      <a:noFill/>
                    </a:lnL>
                    <a:lnR>
                      <a:noFill/>
                    </a:lnR>
                    <a:lnT>
                      <a:noFill/>
                    </a:lnT>
                    <a:lnB>
                      <a:noFill/>
                    </a:lnB>
                  </a:tcPr>
                </a:tc>
                <a:tc>
                  <a:txBody>
                    <a:bodyPr/>
                    <a:lstStyle/>
                    <a:p>
                      <a:pPr algn="ctr" fontAlgn="b"/>
                      <a:r>
                        <a:rPr lang="ro-RO" sz="1400" b="1" i="0" u="none" strike="noStrike" dirty="0">
                          <a:solidFill>
                            <a:srgbClr val="000000"/>
                          </a:solidFill>
                          <a:effectLst/>
                          <a:latin typeface="Arial" pitchFamily="34" charset="0"/>
                          <a:cs typeface="Arial" pitchFamily="34" charset="0"/>
                        </a:rPr>
                        <a:t>5,66</a:t>
                      </a:r>
                    </a:p>
                  </a:txBody>
                  <a:tcPr marL="9525" marR="9525" marT="9525" marB="0" anchor="b">
                    <a:lnL>
                      <a:noFill/>
                    </a:lnL>
                    <a:lnR>
                      <a:noFill/>
                    </a:lnR>
                    <a:lnT>
                      <a:noFill/>
                    </a:lnT>
                    <a:lnB>
                      <a:noFill/>
                    </a:lnB>
                  </a:tcPr>
                </a:tc>
                <a:tc>
                  <a:txBody>
                    <a:bodyPr/>
                    <a:lstStyle/>
                    <a:p>
                      <a:pPr algn="ctr" fontAlgn="b"/>
                      <a:r>
                        <a:rPr lang="ro-RO" sz="1400" b="1" i="0" u="none" strike="noStrike" dirty="0">
                          <a:solidFill>
                            <a:srgbClr val="000000"/>
                          </a:solidFill>
                          <a:effectLst/>
                          <a:latin typeface="Arial" pitchFamily="34" charset="0"/>
                          <a:cs typeface="Arial" pitchFamily="34" charset="0"/>
                        </a:rPr>
                        <a:t>3,01</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8315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272" y="450272"/>
            <a:ext cx="9347200" cy="685800"/>
          </a:xfrm>
        </p:spPr>
        <p:txBody>
          <a:bodyPr>
            <a:normAutofit fontScale="90000"/>
          </a:bodyPr>
          <a:lstStyle/>
          <a:p>
            <a:pPr algn="ctr"/>
            <a:r>
              <a:rPr lang="ro-RO" sz="3600" b="1" dirty="0">
                <a:latin typeface="Arial" pitchFamily="34" charset="0"/>
                <a:cs typeface="Arial" pitchFamily="34" charset="0"/>
              </a:rPr>
              <a:t>Educaţia pentru agricultură durabilă - </a:t>
            </a:r>
            <a:r>
              <a:rPr lang="en-US" sz="3600" b="1" i="1" dirty="0" smtClean="0">
                <a:latin typeface="Arial" pitchFamily="34" charset="0"/>
                <a:cs typeface="Arial" pitchFamily="34" charset="0"/>
              </a:rPr>
              <a:t>P</a:t>
            </a:r>
            <a:r>
              <a:rPr lang="ro-RO" sz="3600" b="1" i="1" dirty="0" smtClean="0">
                <a:latin typeface="Arial" pitchFamily="34" charset="0"/>
                <a:cs typeface="Arial" pitchFamily="34" charset="0"/>
              </a:rPr>
              <a:t>riorităţi</a:t>
            </a:r>
            <a:endParaRPr lang="en-GB" sz="3600" i="1" dirty="0"/>
          </a:p>
        </p:txBody>
      </p:sp>
      <p:sp>
        <p:nvSpPr>
          <p:cNvPr id="3" name="Content Placeholder 2"/>
          <p:cNvSpPr>
            <a:spLocks noGrp="1"/>
          </p:cNvSpPr>
          <p:nvPr>
            <p:ph idx="1"/>
          </p:nvPr>
        </p:nvSpPr>
        <p:spPr>
          <a:xfrm>
            <a:off x="1052944" y="1736437"/>
            <a:ext cx="9919856" cy="3149600"/>
          </a:xfrm>
        </p:spPr>
        <p:txBody>
          <a:bodyPr>
            <a:noAutofit/>
          </a:bodyPr>
          <a:lstStyle/>
          <a:p>
            <a:pPr>
              <a:spcBef>
                <a:spcPts val="200"/>
              </a:spcBef>
              <a:buFont typeface="Arial" panose="020B0604020202020204" pitchFamily="34" charset="0"/>
              <a:buChar char="•"/>
            </a:pPr>
            <a:r>
              <a:rPr lang="ro-RO" b="0" dirty="0">
                <a:latin typeface="Arial" pitchFamily="34" charset="0"/>
                <a:cs typeface="Arial" pitchFamily="34" charset="0"/>
              </a:rPr>
              <a:t>Diversificarea ofertei educaţionale, pentru toate calificările din </a:t>
            </a:r>
            <a:r>
              <a:rPr lang="ro-RO" b="0" dirty="0" smtClean="0">
                <a:latin typeface="Arial" pitchFamily="34" charset="0"/>
                <a:cs typeface="Arial" pitchFamily="34" charset="0"/>
              </a:rPr>
              <a:t>nomenclator</a:t>
            </a:r>
            <a:r>
              <a:rPr lang="en-US" b="0" dirty="0" smtClean="0">
                <a:latin typeface="Arial" pitchFamily="34" charset="0"/>
                <a:cs typeface="Arial" pitchFamily="34" charset="0"/>
              </a:rPr>
              <a:t>, de ex</a:t>
            </a:r>
          </a:p>
          <a:p>
            <a:pPr marL="0" indent="0">
              <a:spcBef>
                <a:spcPts val="200"/>
              </a:spcBef>
              <a:buNone/>
            </a:pPr>
            <a:r>
              <a:rPr lang="ro-RO" b="0" dirty="0" smtClean="0">
                <a:latin typeface="Arial" pitchFamily="34" charset="0"/>
                <a:cs typeface="Arial" pitchFamily="34" charset="0"/>
              </a:rPr>
              <a:t>(agricultură </a:t>
            </a:r>
            <a:r>
              <a:rPr lang="ro-RO" b="0" dirty="0">
                <a:latin typeface="Arial" pitchFamily="34" charset="0"/>
                <a:cs typeface="Arial" pitchFamily="34" charset="0"/>
              </a:rPr>
              <a:t>ecologică</a:t>
            </a:r>
            <a:r>
              <a:rPr lang="ro-RO" b="0" dirty="0" smtClean="0">
                <a:latin typeface="Arial" pitchFamily="34" charset="0"/>
                <a:cs typeface="Arial" pitchFamily="34" charset="0"/>
              </a:rPr>
              <a:t>,</a:t>
            </a:r>
            <a:r>
              <a:rPr lang="en-US" b="0" dirty="0" smtClean="0">
                <a:latin typeface="Arial" pitchFamily="34" charset="0"/>
                <a:cs typeface="Arial" pitchFamily="34" charset="0"/>
              </a:rPr>
              <a:t> </a:t>
            </a:r>
            <a:r>
              <a:rPr lang="en-US" b="0" dirty="0" err="1" smtClean="0">
                <a:latin typeface="Arial" pitchFamily="34" charset="0"/>
                <a:cs typeface="Arial" pitchFamily="34" charset="0"/>
              </a:rPr>
              <a:t>biotehnologii</a:t>
            </a:r>
            <a:r>
              <a:rPr lang="ro-RO" b="0" dirty="0" smtClean="0">
                <a:latin typeface="Arial" pitchFamily="34" charset="0"/>
                <a:cs typeface="Arial" pitchFamily="34" charset="0"/>
              </a:rPr>
              <a:t>, </a:t>
            </a:r>
            <a:r>
              <a:rPr lang="ro-RO" b="0" dirty="0">
                <a:latin typeface="Arial" pitchFamily="34" charset="0"/>
                <a:cs typeface="Arial" pitchFamily="34" charset="0"/>
              </a:rPr>
              <a:t>agroturism etc.)</a:t>
            </a:r>
          </a:p>
          <a:p>
            <a:pPr>
              <a:spcBef>
                <a:spcPts val="200"/>
              </a:spcBef>
              <a:buFont typeface="Arial" panose="020B0604020202020204" pitchFamily="34" charset="0"/>
              <a:buChar char="•"/>
            </a:pPr>
            <a:endParaRPr lang="ro-RO" b="0" dirty="0">
              <a:latin typeface="Arial" pitchFamily="34" charset="0"/>
              <a:cs typeface="Arial" pitchFamily="34" charset="0"/>
            </a:endParaRPr>
          </a:p>
          <a:p>
            <a:pPr>
              <a:spcBef>
                <a:spcPts val="200"/>
              </a:spcBef>
              <a:buFont typeface="Arial" panose="020B0604020202020204" pitchFamily="34" charset="0"/>
              <a:buChar char="•"/>
            </a:pPr>
            <a:r>
              <a:rPr lang="ro-RO" b="0" dirty="0">
                <a:latin typeface="Arial" pitchFamily="34" charset="0"/>
                <a:cs typeface="Arial" pitchFamily="34" charset="0"/>
              </a:rPr>
              <a:t>Dezvoltarea bazei materiale a unităţilor </a:t>
            </a:r>
            <a:r>
              <a:rPr lang="ro-RO" b="0" dirty="0" smtClean="0">
                <a:latin typeface="Arial" pitchFamily="34" charset="0"/>
                <a:cs typeface="Arial" pitchFamily="34" charset="0"/>
              </a:rPr>
              <a:t>şcolare </a:t>
            </a:r>
            <a:r>
              <a:rPr lang="ro-RO" b="0" dirty="0">
                <a:latin typeface="Arial" pitchFamily="34" charset="0"/>
                <a:cs typeface="Arial" pitchFamily="34" charset="0"/>
              </a:rPr>
              <a:t>din domeniul agriculturii, pentru </a:t>
            </a:r>
            <a:r>
              <a:rPr lang="ro-RO" b="0" dirty="0" smtClean="0">
                <a:latin typeface="Arial" pitchFamily="34" charset="0"/>
                <a:cs typeface="Arial" pitchFamily="34" charset="0"/>
              </a:rPr>
              <a:t>formarea elevi</a:t>
            </a:r>
            <a:r>
              <a:rPr lang="en-US" b="0" dirty="0" err="1" smtClean="0">
                <a:latin typeface="Arial" pitchFamily="34" charset="0"/>
                <a:cs typeface="Arial" pitchFamily="34" charset="0"/>
              </a:rPr>
              <a:t>lor</a:t>
            </a:r>
            <a:r>
              <a:rPr lang="ro-RO" b="0" dirty="0" smtClean="0">
                <a:latin typeface="Arial" pitchFamily="34" charset="0"/>
                <a:cs typeface="Arial" pitchFamily="34" charset="0"/>
              </a:rPr>
              <a:t> </a:t>
            </a:r>
            <a:r>
              <a:rPr lang="en-US" b="0" dirty="0" smtClean="0">
                <a:latin typeface="Arial" pitchFamily="34" charset="0"/>
                <a:cs typeface="Arial" pitchFamily="34" charset="0"/>
              </a:rPr>
              <a:t>cu</a:t>
            </a:r>
            <a:r>
              <a:rPr lang="ro-RO" b="0" dirty="0" smtClean="0">
                <a:latin typeface="Arial" pitchFamily="34" charset="0"/>
                <a:cs typeface="Arial" pitchFamily="34" charset="0"/>
              </a:rPr>
              <a:t> competenţe </a:t>
            </a:r>
            <a:r>
              <a:rPr lang="ro-RO" b="0" dirty="0">
                <a:latin typeface="Arial" pitchFamily="34" charset="0"/>
                <a:cs typeface="Arial" pitchFamily="34" charset="0"/>
              </a:rPr>
              <a:t>tehnice, conform standardelor de pregătire profesională</a:t>
            </a:r>
          </a:p>
          <a:p>
            <a:pPr>
              <a:spcBef>
                <a:spcPts val="200"/>
              </a:spcBef>
              <a:buFont typeface="Arial" panose="020B0604020202020204" pitchFamily="34" charset="0"/>
              <a:buChar char="•"/>
            </a:pPr>
            <a:endParaRPr lang="ro-RO" b="0" dirty="0">
              <a:latin typeface="Arial" pitchFamily="34" charset="0"/>
              <a:cs typeface="Arial" pitchFamily="34" charset="0"/>
            </a:endParaRPr>
          </a:p>
          <a:p>
            <a:pPr>
              <a:spcBef>
                <a:spcPts val="200"/>
              </a:spcBef>
              <a:buFont typeface="Arial" panose="020B0604020202020204" pitchFamily="34" charset="0"/>
              <a:buChar char="•"/>
            </a:pPr>
            <a:r>
              <a:rPr lang="ro-RO" b="0" dirty="0">
                <a:latin typeface="Arial" pitchFamily="34" charset="0"/>
                <a:cs typeface="Arial" pitchFamily="34" charset="0"/>
              </a:rPr>
              <a:t>Dezvoltarea parteneriatelor cu agenţii economici de profil</a:t>
            </a:r>
          </a:p>
          <a:p>
            <a:pPr>
              <a:spcBef>
                <a:spcPts val="200"/>
              </a:spcBef>
              <a:buFont typeface="Arial" panose="020B0604020202020204" pitchFamily="34" charset="0"/>
              <a:buChar char="•"/>
            </a:pPr>
            <a:endParaRPr lang="ro-RO" b="0" dirty="0">
              <a:latin typeface="Arial" pitchFamily="34" charset="0"/>
              <a:cs typeface="Arial" pitchFamily="34" charset="0"/>
            </a:endParaRPr>
          </a:p>
          <a:p>
            <a:pPr>
              <a:spcBef>
                <a:spcPts val="200"/>
              </a:spcBef>
              <a:buFont typeface="Arial" panose="020B0604020202020204" pitchFamily="34" charset="0"/>
              <a:buChar char="•"/>
            </a:pPr>
            <a:r>
              <a:rPr lang="ro-RO" b="0" dirty="0">
                <a:latin typeface="Arial" pitchFamily="34" charset="0"/>
                <a:cs typeface="Arial" pitchFamily="34" charset="0"/>
              </a:rPr>
              <a:t>Dezvoltarea serviciilor de orientare şi consiliere profesională</a:t>
            </a:r>
          </a:p>
          <a:p>
            <a:pPr>
              <a:spcBef>
                <a:spcPts val="200"/>
              </a:spcBef>
              <a:buFont typeface="Arial" panose="020B0604020202020204" pitchFamily="34" charset="0"/>
              <a:buChar char="•"/>
            </a:pPr>
            <a:endParaRPr lang="ro-RO" b="0" dirty="0">
              <a:latin typeface="Arial" pitchFamily="34" charset="0"/>
              <a:cs typeface="Arial" pitchFamily="34" charset="0"/>
            </a:endParaRPr>
          </a:p>
          <a:p>
            <a:pPr>
              <a:spcBef>
                <a:spcPts val="200"/>
              </a:spcBef>
              <a:buFont typeface="Arial" panose="020B0604020202020204" pitchFamily="34" charset="0"/>
              <a:buChar char="•"/>
            </a:pPr>
            <a:r>
              <a:rPr lang="ro-RO" b="0" dirty="0">
                <a:latin typeface="Arial" pitchFamily="34" charset="0"/>
                <a:cs typeface="Arial" pitchFamily="34" charset="0"/>
              </a:rPr>
              <a:t>Oferirea de programe de informare, consiliere şi instruire adaptate publicului ţintă </a:t>
            </a:r>
            <a:r>
              <a:rPr lang="ro-RO" b="0" dirty="0" smtClean="0">
                <a:latin typeface="Arial" pitchFamily="34" charset="0"/>
                <a:cs typeface="Arial" pitchFamily="34" charset="0"/>
              </a:rPr>
              <a:t>din</a:t>
            </a:r>
            <a:r>
              <a:rPr lang="en-US" b="0" dirty="0" smtClean="0">
                <a:latin typeface="Arial" pitchFamily="34" charset="0"/>
                <a:cs typeface="Arial" pitchFamily="34" charset="0"/>
              </a:rPr>
              <a:t> </a:t>
            </a:r>
            <a:r>
              <a:rPr lang="en-US" b="0" dirty="0" err="1" smtClean="0">
                <a:latin typeface="Arial" pitchFamily="34" charset="0"/>
                <a:cs typeface="Arial" pitchFamily="34" charset="0"/>
              </a:rPr>
              <a:t>spatiul</a:t>
            </a:r>
            <a:r>
              <a:rPr lang="en-US" b="0" dirty="0" smtClean="0">
                <a:latin typeface="Arial" pitchFamily="34" charset="0"/>
                <a:cs typeface="Arial" pitchFamily="34" charset="0"/>
              </a:rPr>
              <a:t> rural </a:t>
            </a:r>
            <a:r>
              <a:rPr lang="en-US" b="0" dirty="0" err="1" smtClean="0">
                <a:latin typeface="Arial" pitchFamily="34" charset="0"/>
                <a:cs typeface="Arial" pitchFamily="34" charset="0"/>
              </a:rPr>
              <a:t>si</a:t>
            </a:r>
            <a:r>
              <a:rPr lang="ro-RO" b="0" dirty="0" smtClean="0">
                <a:latin typeface="Arial" pitchFamily="34" charset="0"/>
                <a:cs typeface="Arial" pitchFamily="34" charset="0"/>
              </a:rPr>
              <a:t> </a:t>
            </a:r>
            <a:r>
              <a:rPr lang="ro-RO" b="0" dirty="0">
                <a:latin typeface="Arial" pitchFamily="34" charset="0"/>
                <a:cs typeface="Arial" pitchFamily="34" charset="0"/>
              </a:rPr>
              <a:t>ruralul montan</a:t>
            </a:r>
          </a:p>
          <a:p>
            <a:endParaRPr lang="en-GB" dirty="0"/>
          </a:p>
        </p:txBody>
      </p:sp>
      <p:sp>
        <p:nvSpPr>
          <p:cNvPr id="4" name="Footer Placeholder 3"/>
          <p:cNvSpPr>
            <a:spLocks noGrp="1"/>
          </p:cNvSpPr>
          <p:nvPr>
            <p:ph type="ftr" sz="quarter" idx="11"/>
          </p:nvPr>
        </p:nvSpPr>
        <p:spPr/>
        <p:txBody>
          <a:bodyPr/>
          <a:lstStyle/>
          <a:p>
            <a:pPr>
              <a:defRPr/>
            </a:pPr>
            <a:r>
              <a:rPr lang="it-IT"/>
              <a:t>Dr. Radu ANTOHE - EXPERT IN POLITICI AGRICOLE ȘI DEZVOLTARE RURALĂ, 13.02.2018 CĂLĂRAȘI</a:t>
            </a:r>
            <a:endParaRPr lang="en-US" dirty="0"/>
          </a:p>
        </p:txBody>
      </p:sp>
    </p:spTree>
    <p:extLst>
      <p:ext uri="{BB962C8B-B14F-4D97-AF65-F5344CB8AC3E}">
        <p14:creationId xmlns:p14="http://schemas.microsoft.com/office/powerpoint/2010/main" val="210405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344" y="551873"/>
            <a:ext cx="9347200" cy="685800"/>
          </a:xfrm>
        </p:spPr>
        <p:txBody>
          <a:bodyPr>
            <a:normAutofit/>
          </a:bodyPr>
          <a:lstStyle/>
          <a:p>
            <a:pPr algn="ctr"/>
            <a:r>
              <a:rPr lang="pt-BR" altLang="en-US" sz="4000" b="1" dirty="0">
                <a:latin typeface="Arial" panose="020B0604020202020204" pitchFamily="34" charset="0"/>
                <a:cs typeface="Arial" panose="020B0604020202020204" pitchFamily="34" charset="0"/>
              </a:rPr>
              <a:t>Strategii de dezvoltare rurală </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40508" y="1704110"/>
            <a:ext cx="10584873" cy="4881417"/>
          </a:xfrm>
        </p:spPr>
        <p:txBody>
          <a:bodyPr>
            <a:normAutofit/>
          </a:bodyPr>
          <a:lstStyle/>
          <a:p>
            <a:pPr>
              <a:buFont typeface="Arial" panose="020B0604020202020204" pitchFamily="34" charset="0"/>
              <a:buChar char="•"/>
            </a:pPr>
            <a:r>
              <a:rPr lang="en-US" altLang="en-US" b="0" dirty="0" err="1" smtClean="0">
                <a:latin typeface="Arial" panose="020B0604020202020204" pitchFamily="34" charset="0"/>
                <a:ea typeface="Arial Unicode MS" panose="020B0604020202020204" pitchFamily="34" charset="-128"/>
                <a:cs typeface="Arial" panose="020B0604020202020204" pitchFamily="34" charset="0"/>
              </a:rPr>
              <a:t>Agricultura</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smtClean="0">
                <a:latin typeface="Arial" panose="020B0604020202020204" pitchFamily="34" charset="0"/>
                <a:ea typeface="Arial Unicode MS" panose="020B0604020202020204" pitchFamily="34" charset="-128"/>
                <a:cs typeface="Arial" panose="020B0604020202020204" pitchFamily="34" charset="0"/>
              </a:rPr>
              <a:t>are</a:t>
            </a:r>
            <a:r>
              <a:rPr lang="en-US" altLang="en-US" b="0" dirty="0" smtClean="0">
                <a:latin typeface="Arial" panose="020B0604020202020204" pitchFamily="34" charset="0"/>
                <a:ea typeface="Arial Unicode MS" panose="020B0604020202020204" pitchFamily="34" charset="-128"/>
                <a:cs typeface="Arial" panose="020B0604020202020204" pitchFamily="34" charset="0"/>
              </a:rPr>
              <a:t> </a:t>
            </a:r>
            <a:r>
              <a:rPr lang="en-US" altLang="en-US" b="0" dirty="0" smtClean="0">
                <a:latin typeface="Arial" panose="020B0604020202020204" pitchFamily="34" charset="0"/>
                <a:ea typeface="Arial Unicode MS" panose="020B0604020202020204" pitchFamily="34" charset="-128"/>
                <a:cs typeface="Arial" panose="020B0604020202020204" pitchFamily="34" charset="0"/>
              </a:rPr>
              <a:t>un </a:t>
            </a:r>
            <a:r>
              <a:rPr lang="en-US" altLang="en-US" b="0" dirty="0" err="1" smtClean="0">
                <a:latin typeface="Arial" panose="020B0604020202020204" pitchFamily="34" charset="0"/>
                <a:ea typeface="Arial Unicode MS" panose="020B0604020202020204" pitchFamily="34" charset="-128"/>
                <a:cs typeface="Arial" panose="020B0604020202020204" pitchFamily="34" charset="0"/>
              </a:rPr>
              <a:t>rol</a:t>
            </a:r>
            <a:r>
              <a:rPr lang="en-US" altLang="en-US" b="0" dirty="0" smtClean="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în</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toate</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domeniile</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majore</a:t>
            </a:r>
            <a:r>
              <a:rPr lang="en-US" altLang="en-US" b="0" dirty="0">
                <a:latin typeface="Arial" panose="020B0604020202020204" pitchFamily="34" charset="0"/>
                <a:ea typeface="Arial Unicode MS" panose="020B0604020202020204" pitchFamily="34" charset="-128"/>
                <a:cs typeface="Arial" panose="020B0604020202020204" pitchFamily="34" charset="0"/>
              </a:rPr>
              <a:t>: de la </a:t>
            </a:r>
            <a:r>
              <a:rPr lang="en-US" altLang="en-US" b="0" dirty="0" err="1">
                <a:latin typeface="Arial" panose="020B0604020202020204" pitchFamily="34" charset="0"/>
                <a:ea typeface="Arial Unicode MS" panose="020B0604020202020204" pitchFamily="34" charset="-128"/>
                <a:cs typeface="Arial" panose="020B0604020202020204" pitchFamily="34" charset="0"/>
              </a:rPr>
              <a:t>alimentaţie</a:t>
            </a:r>
            <a:r>
              <a:rPr lang="en-US" altLang="en-US" b="0" dirty="0">
                <a:latin typeface="Arial" panose="020B0604020202020204" pitchFamily="34" charset="0"/>
                <a:ea typeface="Arial Unicode MS" panose="020B0604020202020204" pitchFamily="34" charset="-128"/>
                <a:cs typeface="Arial" panose="020B0604020202020204" pitchFamily="34" charset="0"/>
              </a:rPr>
              <a:t>, la </a:t>
            </a:r>
            <a:r>
              <a:rPr lang="en-US" altLang="en-US" b="0" dirty="0" err="1">
                <a:latin typeface="Arial" panose="020B0604020202020204" pitchFamily="34" charset="0"/>
                <a:ea typeface="Arial Unicode MS" panose="020B0604020202020204" pitchFamily="34" charset="-128"/>
                <a:cs typeface="Arial" panose="020B0604020202020204" pitchFamily="34" charset="0"/>
              </a:rPr>
              <a:t>energie</a:t>
            </a:r>
            <a:r>
              <a:rPr lang="en-US" altLang="en-US" b="0" dirty="0">
                <a:latin typeface="Arial" panose="020B0604020202020204" pitchFamily="34" charset="0"/>
                <a:ea typeface="Arial Unicode MS" panose="020B0604020202020204" pitchFamily="34" charset="-128"/>
                <a:cs typeface="Arial" panose="020B0604020202020204" pitchFamily="34" charset="0"/>
              </a:rPr>
              <a:t>, de la </a:t>
            </a:r>
            <a:r>
              <a:rPr lang="en-US" altLang="en-US" b="0" dirty="0" err="1">
                <a:latin typeface="Arial" panose="020B0604020202020204" pitchFamily="34" charset="0"/>
                <a:ea typeface="Arial Unicode MS" panose="020B0604020202020204" pitchFamily="34" charset="-128"/>
                <a:cs typeface="Arial" panose="020B0604020202020204" pitchFamily="34" charset="0"/>
              </a:rPr>
              <a:t>medicină</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şi</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până</a:t>
            </a:r>
            <a:r>
              <a:rPr lang="en-US" altLang="en-US" b="0" dirty="0">
                <a:latin typeface="Arial" panose="020B0604020202020204" pitchFamily="34" charset="0"/>
                <a:ea typeface="Arial Unicode MS" panose="020B0604020202020204" pitchFamily="34" charset="-128"/>
                <a:cs typeface="Arial" panose="020B0604020202020204" pitchFamily="34" charset="0"/>
              </a:rPr>
              <a:t> la </a:t>
            </a:r>
            <a:r>
              <a:rPr lang="en-US" altLang="en-US" b="0" dirty="0" err="1">
                <a:latin typeface="Arial" panose="020B0604020202020204" pitchFamily="34" charset="0"/>
                <a:ea typeface="Arial Unicode MS" panose="020B0604020202020204" pitchFamily="34" charset="-128"/>
                <a:cs typeface="Arial" panose="020B0604020202020204" pitchFamily="34" charset="0"/>
              </a:rPr>
              <a:t>protecţia</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mediului</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sau</a:t>
            </a:r>
            <a:r>
              <a:rPr lang="en-US" altLang="en-US" b="0" dirty="0">
                <a:latin typeface="Arial" panose="020B0604020202020204" pitchFamily="34" charset="0"/>
                <a:ea typeface="Arial Unicode MS" panose="020B0604020202020204" pitchFamily="34" charset="-128"/>
                <a:cs typeface="Arial" panose="020B0604020202020204" pitchFamily="34" charset="0"/>
              </a:rPr>
              <a:t> de la </a:t>
            </a:r>
            <a:r>
              <a:rPr lang="en-US" altLang="en-US" b="0" dirty="0" err="1">
                <a:latin typeface="Arial" panose="020B0604020202020204" pitchFamily="34" charset="0"/>
                <a:ea typeface="Arial Unicode MS" panose="020B0604020202020204" pitchFamily="34" charset="-128"/>
                <a:cs typeface="Arial" panose="020B0604020202020204" pitchFamily="34" charset="0"/>
              </a:rPr>
              <a:t>industriile</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tradiţionale</a:t>
            </a:r>
            <a:r>
              <a:rPr lang="en-US" altLang="en-US" b="0" dirty="0">
                <a:latin typeface="Arial" panose="020B0604020202020204" pitchFamily="34" charset="0"/>
                <a:ea typeface="Arial Unicode MS" panose="020B0604020202020204" pitchFamily="34" charset="-128"/>
                <a:cs typeface="Arial" panose="020B0604020202020204" pitchFamily="34" charset="0"/>
              </a:rPr>
              <a:t>, la </a:t>
            </a:r>
            <a:r>
              <a:rPr lang="en-US" altLang="en-US" b="0" dirty="0" err="1">
                <a:latin typeface="Arial" panose="020B0604020202020204" pitchFamily="34" charset="0"/>
                <a:ea typeface="Arial Unicode MS" panose="020B0604020202020204" pitchFamily="34" charset="-128"/>
                <a:cs typeface="Arial" panose="020B0604020202020204" pitchFamily="34" charset="0"/>
              </a:rPr>
              <a:t>înalta</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smtClean="0">
                <a:latin typeface="Arial" panose="020B0604020202020204" pitchFamily="34" charset="0"/>
                <a:ea typeface="Arial Unicode MS" panose="020B0604020202020204" pitchFamily="34" charset="-128"/>
                <a:cs typeface="Arial" panose="020B0604020202020204" pitchFamily="34" charset="0"/>
              </a:rPr>
              <a:t>tehnologie</a:t>
            </a:r>
            <a:r>
              <a:rPr lang="en-US" altLang="en-US" b="0" dirty="0" smtClean="0">
                <a:latin typeface="Arial" panose="020B0604020202020204" pitchFamily="34" charset="0"/>
                <a:ea typeface="Arial Unicode MS" panose="020B0604020202020204" pitchFamily="34" charset="-128"/>
                <a:cs typeface="Arial" panose="020B0604020202020204" pitchFamily="34" charset="0"/>
              </a:rPr>
              <a:t>.</a:t>
            </a:r>
          </a:p>
          <a:p>
            <a:pPr>
              <a:buFont typeface="Arial" panose="020B0604020202020204" pitchFamily="34" charset="0"/>
              <a:buChar char="•"/>
            </a:pPr>
            <a:r>
              <a:rPr lang="en-US" altLang="en-US" b="0" dirty="0" smtClean="0">
                <a:latin typeface="Arial" panose="020B0604020202020204" pitchFamily="34" charset="0"/>
                <a:ea typeface="Arial Unicode MS" panose="020B0604020202020204" pitchFamily="34" charset="-128"/>
                <a:cs typeface="Arial" panose="020B0604020202020204" pitchFamily="34" charset="0"/>
              </a:rPr>
              <a:t> </a:t>
            </a:r>
            <a:endParaRPr lang="en-US" altLang="en-US" b="0" dirty="0">
              <a:latin typeface="Arial" panose="020B0604020202020204" pitchFamily="34" charset="0"/>
              <a:ea typeface="Arial Unicode MS" panose="020B0604020202020204" pitchFamily="34" charset="-128"/>
              <a:cs typeface="Arial" panose="020B0604020202020204" pitchFamily="34" charset="0"/>
            </a:endParaRPr>
          </a:p>
          <a:p>
            <a:pPr>
              <a:buFont typeface="Arial" panose="020B0604020202020204" pitchFamily="34" charset="0"/>
              <a:buChar char="•"/>
            </a:pPr>
            <a:r>
              <a:rPr lang="en-US" altLang="en-US" b="0" dirty="0" err="1">
                <a:latin typeface="Arial" panose="020B0604020202020204" pitchFamily="34" charset="0"/>
                <a:ea typeface="Arial Unicode MS" panose="020B0604020202020204" pitchFamily="34" charset="-128"/>
                <a:cs typeface="Arial" panose="020B0604020202020204" pitchFamily="34" charset="0"/>
              </a:rPr>
              <a:t>Comunitățile</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rurale</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în</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marea</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lor</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majoritate</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sunt</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b="0" dirty="0" err="1">
                <a:latin typeface="Arial" panose="020B0604020202020204" pitchFamily="34" charset="0"/>
                <a:ea typeface="Arial Unicode MS" panose="020B0604020202020204" pitchFamily="34" charset="-128"/>
                <a:cs typeface="Arial" panose="020B0604020202020204" pitchFamily="34" charset="0"/>
              </a:rPr>
              <a:t>dependente</a:t>
            </a:r>
            <a:r>
              <a:rPr lang="en-US" altLang="en-US" b="0" dirty="0">
                <a:latin typeface="Arial" panose="020B0604020202020204" pitchFamily="34" charset="0"/>
                <a:ea typeface="Arial Unicode MS" panose="020B0604020202020204" pitchFamily="34" charset="-128"/>
                <a:cs typeface="Arial" panose="020B0604020202020204" pitchFamily="34" charset="0"/>
              </a:rPr>
              <a:t> de </a:t>
            </a:r>
            <a:r>
              <a:rPr lang="en-US" altLang="en-US" b="0" dirty="0" err="1">
                <a:latin typeface="Arial" panose="020B0604020202020204" pitchFamily="34" charset="0"/>
                <a:ea typeface="Arial Unicode MS" panose="020B0604020202020204" pitchFamily="34" charset="-128"/>
                <a:cs typeface="Arial" panose="020B0604020202020204" pitchFamily="34" charset="0"/>
              </a:rPr>
              <a:t>factorul</a:t>
            </a:r>
            <a:r>
              <a:rPr lang="en-US" altLang="en-US" b="0" dirty="0">
                <a:latin typeface="Arial" panose="020B0604020202020204" pitchFamily="34" charset="0"/>
                <a:ea typeface="Arial Unicode MS" panose="020B0604020202020204" pitchFamily="34" charset="-128"/>
                <a:cs typeface="Arial" panose="020B0604020202020204" pitchFamily="34" charset="0"/>
              </a:rPr>
              <a:t> </a:t>
            </a:r>
            <a:r>
              <a:rPr lang="en-US" altLang="en-US" i="1" dirty="0" err="1" smtClean="0">
                <a:latin typeface="Arial" panose="020B0604020202020204" pitchFamily="34" charset="0"/>
                <a:ea typeface="Arial Unicode MS" panose="020B0604020202020204" pitchFamily="34" charset="-128"/>
                <a:cs typeface="Arial" panose="020B0604020202020204" pitchFamily="34" charset="0"/>
              </a:rPr>
              <a:t>agricultură</a:t>
            </a:r>
            <a:r>
              <a:rPr lang="en-US" altLang="en-US" b="0" dirty="0" smtClean="0">
                <a:latin typeface="Arial" panose="020B0604020202020204" pitchFamily="34" charset="0"/>
                <a:ea typeface="Arial Unicode MS" panose="020B0604020202020204" pitchFamily="34" charset="-128"/>
                <a:cs typeface="Arial" panose="020B0604020202020204" pitchFamily="34" charset="0"/>
              </a:rPr>
              <a:t>.</a:t>
            </a:r>
          </a:p>
          <a:p>
            <a:pPr>
              <a:buFont typeface="Arial" panose="020B0604020202020204" pitchFamily="34" charset="0"/>
              <a:buChar char="•"/>
            </a:pPr>
            <a:endParaRPr lang="en-US" altLang="en-US" b="0" dirty="0">
              <a:latin typeface="Arial" panose="020B0604020202020204" pitchFamily="34" charset="0"/>
              <a:ea typeface="Arial Unicode MS" panose="020B0604020202020204" pitchFamily="34" charset="-128"/>
              <a:cs typeface="Arial" panose="020B0604020202020204" pitchFamily="34" charset="0"/>
            </a:endParaRPr>
          </a:p>
          <a:p>
            <a:pPr>
              <a:buFont typeface="Arial" panose="020B0604020202020204" pitchFamily="34" charset="0"/>
              <a:buChar char="•"/>
            </a:pPr>
            <a:r>
              <a:rPr lang="it-IT" altLang="en-US" b="0" dirty="0">
                <a:latin typeface="Arial" panose="020B0604020202020204" pitchFamily="34" charset="0"/>
                <a:ea typeface="Arial Unicode MS" panose="020B0604020202020204" pitchFamily="34" charset="-128"/>
                <a:cs typeface="Arial" panose="020B0604020202020204" pitchFamily="34" charset="0"/>
              </a:rPr>
              <a:t>PNDR 2014-2020 are în vedere o </a:t>
            </a:r>
            <a:r>
              <a:rPr lang="it-IT" altLang="en-US" i="1" dirty="0">
                <a:latin typeface="Arial" panose="020B0604020202020204" pitchFamily="34" charset="0"/>
                <a:ea typeface="Arial Unicode MS" panose="020B0604020202020204" pitchFamily="34" charset="-128"/>
                <a:cs typeface="Arial" panose="020B0604020202020204" pitchFamily="34" charset="0"/>
              </a:rPr>
              <a:t>creştere durabilă  </a:t>
            </a:r>
            <a:r>
              <a:rPr lang="it-IT" altLang="en-US" b="0" dirty="0">
                <a:latin typeface="Arial" panose="020B0604020202020204" pitchFamily="34" charset="0"/>
                <a:ea typeface="Arial Unicode MS" panose="020B0604020202020204" pitchFamily="34" charset="-128"/>
                <a:cs typeface="Arial" panose="020B0604020202020204" pitchFamily="34" charset="0"/>
              </a:rPr>
              <a:t>care pune accent pe scăderea emisiilor </a:t>
            </a:r>
            <a:r>
              <a:rPr lang="pt-BR" altLang="en-US" b="0" dirty="0">
                <a:latin typeface="Arial" panose="020B0604020202020204" pitchFamily="34" charset="0"/>
                <a:ea typeface="Arial Unicode MS" panose="020B0604020202020204" pitchFamily="34" charset="-128"/>
                <a:cs typeface="Arial" panose="020B0604020202020204" pitchFamily="34" charset="0"/>
              </a:rPr>
              <a:t>de carbon şi sprijinirea practicilor agricole prietenoase cu mediul. Prin investiţii în infrastructura şi economia rurală se reduce gradul de sărăcie şi se creeaza locuri de muncă în zonele rurale, contribuind astfel la o </a:t>
            </a:r>
            <a:r>
              <a:rPr lang="pt-BR" altLang="en-US" i="1" dirty="0">
                <a:latin typeface="Arial" panose="020B0604020202020204" pitchFamily="34" charset="0"/>
                <a:ea typeface="Arial Unicode MS" panose="020B0604020202020204" pitchFamily="34" charset="-128"/>
                <a:cs typeface="Arial" panose="020B0604020202020204" pitchFamily="34" charset="0"/>
              </a:rPr>
              <a:t>creştere favorabilă incluziunii sociale</a:t>
            </a:r>
            <a:r>
              <a:rPr lang="pt-BR" altLang="en-US" b="0" dirty="0">
                <a:latin typeface="Arial" panose="020B0604020202020204" pitchFamily="34" charset="0"/>
                <a:ea typeface="Arial Unicode MS" panose="020B0604020202020204" pitchFamily="34" charset="-128"/>
                <a:cs typeface="Arial" panose="020B0604020202020204" pitchFamily="34" charset="0"/>
              </a:rPr>
              <a:t>.</a:t>
            </a:r>
            <a:endParaRPr lang="en-US" altLang="en-US" b="0" dirty="0">
              <a:latin typeface="Arial" panose="020B0604020202020204" pitchFamily="34" charset="0"/>
              <a:ea typeface="Arial Unicode MS" panose="020B0604020202020204" pitchFamily="34" charset="-128"/>
              <a:cs typeface="Arial" panose="020B0604020202020204" pitchFamily="34" charset="0"/>
            </a:endParaRPr>
          </a:p>
          <a:p>
            <a:pPr>
              <a:buFont typeface="Arial" panose="020B0604020202020204" pitchFamily="34" charset="0"/>
              <a:buChar char="•"/>
            </a:pPr>
            <a:r>
              <a:rPr lang="pt-BR" altLang="en-US" b="0" dirty="0">
                <a:latin typeface="Arial" panose="020B0604020202020204" pitchFamily="34" charset="0"/>
                <a:ea typeface="Arial Unicode MS" panose="020B0604020202020204" pitchFamily="34" charset="-128"/>
                <a:cs typeface="Arial" panose="020B0604020202020204" pitchFamily="34" charset="0"/>
              </a:rPr>
              <a:t>PNDR îşi propune să răspundă </a:t>
            </a:r>
            <a:r>
              <a:rPr lang="it-IT" altLang="en-US" b="0" dirty="0">
                <a:latin typeface="Arial" panose="020B0604020202020204" pitchFamily="34" charset="0"/>
                <a:ea typeface="Arial Unicode MS" panose="020B0604020202020204" pitchFamily="34" charset="-128"/>
                <a:cs typeface="Arial" panose="020B0604020202020204" pitchFamily="34" charset="0"/>
              </a:rPr>
              <a:t>obiectivelor generale ale Politicii Agricole Comune legate de securitatea alimentară, gestionarea durabilă a resurselor naturale şi dezvoltarea teritorială echilibrată,</a:t>
            </a:r>
            <a:r>
              <a:rPr lang="ro-RO" altLang="en-US" b="0" dirty="0">
                <a:latin typeface="Arial" panose="020B0604020202020204" pitchFamily="34" charset="0"/>
                <a:ea typeface="Arial Unicode MS" panose="020B0604020202020204" pitchFamily="34" charset="-128"/>
                <a:cs typeface="Arial" panose="020B0604020202020204" pitchFamily="34" charset="0"/>
              </a:rPr>
              <a:t> de risipă alimentară și foamete</a:t>
            </a:r>
            <a:r>
              <a:rPr lang="it-IT" altLang="en-US" b="0" dirty="0">
                <a:latin typeface="Arial" panose="020B0604020202020204" pitchFamily="34" charset="0"/>
                <a:ea typeface="Arial Unicode MS" panose="020B0604020202020204" pitchFamily="34" charset="-128"/>
                <a:cs typeface="Arial" panose="020B0604020202020204" pitchFamily="34" charset="0"/>
              </a:rPr>
              <a:t>. </a:t>
            </a:r>
            <a:endParaRPr lang="en-US" altLang="en-US" b="0" dirty="0">
              <a:latin typeface="Arial" panose="020B0604020202020204" pitchFamily="34" charset="0"/>
              <a:ea typeface="Arial Unicode MS" panose="020B0604020202020204" pitchFamily="34" charset="-128"/>
              <a:cs typeface="Arial" panose="020B0604020202020204" pitchFamily="34" charset="0"/>
            </a:endParaRPr>
          </a:p>
          <a:p>
            <a:endParaRPr lang="en-GB" sz="1800" dirty="0"/>
          </a:p>
        </p:txBody>
      </p:sp>
      <p:sp>
        <p:nvSpPr>
          <p:cNvPr id="4" name="Footer Placeholder 3"/>
          <p:cNvSpPr>
            <a:spLocks noGrp="1"/>
          </p:cNvSpPr>
          <p:nvPr>
            <p:ph type="ftr" sz="quarter" idx="11"/>
          </p:nvPr>
        </p:nvSpPr>
        <p:spPr/>
        <p:txBody>
          <a:bodyPr/>
          <a:lstStyle/>
          <a:p>
            <a:pPr>
              <a:defRPr/>
            </a:pPr>
            <a:r>
              <a:rPr lang="it-IT"/>
              <a:t>Dr. Radu ANTOHE - EXPERT IN POLITICI AGRICOLE ȘI DEZVOLTARE RURALĂ, 13.02.2018 CĂLĂRAȘI</a:t>
            </a:r>
            <a:endParaRPr lang="en-US"/>
          </a:p>
        </p:txBody>
      </p:sp>
    </p:spTree>
    <p:extLst>
      <p:ext uri="{BB962C8B-B14F-4D97-AF65-F5344CB8AC3E}">
        <p14:creationId xmlns:p14="http://schemas.microsoft.com/office/powerpoint/2010/main" val="145402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673" y="468745"/>
            <a:ext cx="9347200" cy="685800"/>
          </a:xfrm>
        </p:spPr>
        <p:txBody>
          <a:bodyPr>
            <a:normAutofit/>
          </a:bodyPr>
          <a:lstStyle/>
          <a:p>
            <a:pPr algn="ctr"/>
            <a:r>
              <a:rPr lang="pt-BR" altLang="en-US" sz="4000" b="1" dirty="0">
                <a:latin typeface="Arial" panose="020B0604020202020204" pitchFamily="34" charset="0"/>
                <a:cs typeface="Arial" panose="020B0604020202020204" pitchFamily="34" charset="0"/>
              </a:rPr>
              <a:t>Strategii de dezvoltare rurală </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51514" y="1827751"/>
            <a:ext cx="9892145" cy="4742871"/>
          </a:xfrm>
        </p:spPr>
        <p:txBody>
          <a:bodyPr>
            <a:normAutofit lnSpcReduction="10000"/>
          </a:bodyPr>
          <a:lstStyle/>
          <a:p>
            <a:pPr>
              <a:lnSpc>
                <a:spcPct val="80000"/>
              </a:lnSpc>
              <a:buNone/>
            </a:pPr>
            <a:r>
              <a:rPr lang="ro-RO"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altLang="en-US" sz="2400" b="0" dirty="0">
                <a:latin typeface="Arial" panose="020B0604020202020204" pitchFamily="34" charset="0"/>
                <a:ea typeface="Arial Unicode MS" panose="020B0604020202020204" pitchFamily="34" charset="-128"/>
                <a:cs typeface="Arial" panose="020B0604020202020204" pitchFamily="34" charset="0"/>
              </a:rPr>
              <a:t>Din punct de vedere al dezvoltării, zonele rurale înregistrează un decalaj semnificativ faţă de zonele urbane şi se caracterizează prin: </a:t>
            </a:r>
            <a:endParaRPr lang="ro-RO" altLang="en-US" sz="2400" b="0" dirty="0">
              <a:latin typeface="Arial" panose="020B0604020202020204" pitchFamily="34" charset="0"/>
              <a:ea typeface="Arial Unicode MS" panose="020B0604020202020204" pitchFamily="34" charset="-128"/>
              <a:cs typeface="Arial" panose="020B0604020202020204" pitchFamily="34" charset="0"/>
            </a:endParaRPr>
          </a:p>
          <a:p>
            <a:pPr>
              <a:lnSpc>
                <a:spcPct val="80000"/>
              </a:lnSpc>
              <a:buFont typeface="Arial" panose="020B0604020202020204" pitchFamily="34" charset="0"/>
              <a:buChar char="•"/>
            </a:pPr>
            <a:endParaRPr lang="it-IT" altLang="en-US" sz="2400" b="0" dirty="0">
              <a:latin typeface="Arial" panose="020B0604020202020204" pitchFamily="34" charset="0"/>
              <a:ea typeface="Arial Unicode MS" panose="020B0604020202020204" pitchFamily="34" charset="-128"/>
              <a:cs typeface="Arial" panose="020B0604020202020204" pitchFamily="34" charset="0"/>
            </a:endParaRPr>
          </a:p>
          <a:p>
            <a:pPr lvl="1">
              <a:lnSpc>
                <a:spcPct val="80000"/>
              </a:lnSpc>
              <a:buFont typeface="Arial" panose="020B0604020202020204" pitchFamily="34" charset="0"/>
              <a:buChar char="•"/>
            </a:pPr>
            <a:r>
              <a:rPr lang="it-IT" altLang="en-US" sz="2400" dirty="0">
                <a:latin typeface="Arial" panose="020B0604020202020204" pitchFamily="34" charset="0"/>
                <a:ea typeface="Arial Unicode MS" panose="020B0604020202020204" pitchFamily="34" charset="-128"/>
                <a:cs typeface="Arial" panose="020B0604020202020204" pitchFamily="34" charset="0"/>
              </a:rPr>
              <a:t>deficienţe structurale persistente (numărul mare al populaţiei ocupate în agricultură, îmbătrânirea populaţiei, un număr mare de exploataţii de subzistenţă etc.); </a:t>
            </a:r>
          </a:p>
          <a:p>
            <a:pPr lvl="1">
              <a:lnSpc>
                <a:spcPct val="80000"/>
              </a:lnSpc>
              <a:buFont typeface="Arial" panose="020B0604020202020204" pitchFamily="34" charset="0"/>
              <a:buChar char="•"/>
            </a:pPr>
            <a:r>
              <a:rPr lang="it-IT" altLang="en-US" sz="2400" dirty="0">
                <a:latin typeface="Arial" panose="020B0604020202020204" pitchFamily="34" charset="0"/>
                <a:ea typeface="Arial Unicode MS" panose="020B0604020202020204" pitchFamily="34" charset="-128"/>
                <a:cs typeface="Arial" panose="020B0604020202020204" pitchFamily="34" charset="0"/>
              </a:rPr>
              <a:t>valoare adăugată scăzută a produselor agro-alimentare; </a:t>
            </a:r>
          </a:p>
          <a:p>
            <a:pPr lvl="1">
              <a:lnSpc>
                <a:spcPct val="80000"/>
              </a:lnSpc>
              <a:buFont typeface="Arial" panose="020B0604020202020204" pitchFamily="34" charset="0"/>
              <a:buChar char="•"/>
            </a:pPr>
            <a:r>
              <a:rPr lang="it-IT" altLang="en-US" sz="2400" dirty="0">
                <a:latin typeface="Arial" panose="020B0604020202020204" pitchFamily="34" charset="0"/>
                <a:ea typeface="Arial Unicode MS" panose="020B0604020202020204" pitchFamily="34" charset="-128"/>
                <a:cs typeface="Arial" panose="020B0604020202020204" pitchFamily="34" charset="0"/>
              </a:rPr>
              <a:t>randamentele şi productivitatea muncii scăzute în special în agricultura de semisubzistenţă; </a:t>
            </a:r>
          </a:p>
          <a:p>
            <a:pPr lvl="1">
              <a:lnSpc>
                <a:spcPct val="80000"/>
              </a:lnSpc>
              <a:buFont typeface="Arial" panose="020B0604020202020204" pitchFamily="34" charset="0"/>
              <a:buChar char="•"/>
            </a:pPr>
            <a:r>
              <a:rPr lang="it-IT" altLang="en-US" sz="2400" dirty="0">
                <a:latin typeface="Arial" panose="020B0604020202020204" pitchFamily="34" charset="0"/>
                <a:ea typeface="Arial Unicode MS" panose="020B0604020202020204" pitchFamily="34" charset="-128"/>
                <a:cs typeface="Arial" panose="020B0604020202020204" pitchFamily="34" charset="0"/>
              </a:rPr>
              <a:t>spirit antreprenorial slab pentru dezvoltarea activităţilor economice, </a:t>
            </a:r>
          </a:p>
          <a:p>
            <a:pPr lvl="1">
              <a:lnSpc>
                <a:spcPct val="80000"/>
              </a:lnSpc>
              <a:buFont typeface="Arial" panose="020B0604020202020204" pitchFamily="34" charset="0"/>
              <a:buChar char="•"/>
            </a:pPr>
            <a:r>
              <a:rPr lang="it-IT" altLang="en-US" sz="2400" dirty="0">
                <a:latin typeface="Arial" panose="020B0604020202020204" pitchFamily="34" charset="0"/>
                <a:ea typeface="Arial Unicode MS" panose="020B0604020202020204" pitchFamily="34" charset="-128"/>
                <a:cs typeface="Arial" panose="020B0604020202020204" pitchFamily="34" charset="0"/>
              </a:rPr>
              <a:t>creşterea continuă a disparităţilor regionale; </a:t>
            </a:r>
          </a:p>
          <a:p>
            <a:pPr lvl="1">
              <a:lnSpc>
                <a:spcPct val="80000"/>
              </a:lnSpc>
              <a:buFont typeface="Arial" panose="020B0604020202020204" pitchFamily="34" charset="0"/>
              <a:buChar char="•"/>
            </a:pPr>
            <a:r>
              <a:rPr lang="it-IT" altLang="en-US" sz="2400" dirty="0">
                <a:latin typeface="Arial" panose="020B0604020202020204" pitchFamily="34" charset="0"/>
                <a:ea typeface="Arial Unicode MS" panose="020B0604020202020204" pitchFamily="34" charset="-128"/>
                <a:cs typeface="Arial" panose="020B0604020202020204" pitchFamily="34" charset="0"/>
              </a:rPr>
              <a:t>pondere ridicată a populaţiei expuse riscului de sărăcie şi excluziune socială; </a:t>
            </a:r>
          </a:p>
          <a:p>
            <a:pPr lvl="1">
              <a:lnSpc>
                <a:spcPct val="80000"/>
              </a:lnSpc>
              <a:buFont typeface="Arial" panose="020B0604020202020204" pitchFamily="34" charset="0"/>
              <a:buChar char="•"/>
            </a:pPr>
            <a:r>
              <a:rPr lang="it-IT" altLang="en-US" sz="2400" dirty="0">
                <a:latin typeface="Arial" panose="020B0604020202020204" pitchFamily="34" charset="0"/>
                <a:ea typeface="Arial Unicode MS" panose="020B0604020202020204" pitchFamily="34" charset="-128"/>
                <a:cs typeface="Arial" panose="020B0604020202020204" pitchFamily="34" charset="0"/>
              </a:rPr>
              <a:t>administraţie publică de multe ori ineficientă; </a:t>
            </a:r>
          </a:p>
          <a:p>
            <a:pPr lvl="2">
              <a:lnSpc>
                <a:spcPct val="80000"/>
              </a:lnSpc>
            </a:pPr>
            <a:endParaRPr lang="it-IT" alt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914400" lvl="2" indent="0">
              <a:lnSpc>
                <a:spcPct val="80000"/>
              </a:lnSpc>
              <a:buNone/>
            </a:pPr>
            <a:endParaRPr lang="en-GB" sz="2000" dirty="0"/>
          </a:p>
        </p:txBody>
      </p:sp>
      <p:sp>
        <p:nvSpPr>
          <p:cNvPr id="4" name="Footer Placeholder 3"/>
          <p:cNvSpPr>
            <a:spLocks noGrp="1"/>
          </p:cNvSpPr>
          <p:nvPr>
            <p:ph type="ftr" sz="quarter" idx="11"/>
          </p:nvPr>
        </p:nvSpPr>
        <p:spPr/>
        <p:txBody>
          <a:bodyPr/>
          <a:lstStyle/>
          <a:p>
            <a:pPr>
              <a:defRPr/>
            </a:pPr>
            <a:r>
              <a:rPr lang="it-IT"/>
              <a:t>Dr. Radu ANTOHE - EXPERT IN POLITICI AGRICOLE ȘI DEZVOLTARE RURALĂ, 13.02.2018 CĂLĂRAȘI</a:t>
            </a:r>
            <a:endParaRPr lang="en-US"/>
          </a:p>
        </p:txBody>
      </p:sp>
    </p:spTree>
    <p:extLst>
      <p:ext uri="{BB962C8B-B14F-4D97-AF65-F5344CB8AC3E}">
        <p14:creationId xmlns:p14="http://schemas.microsoft.com/office/powerpoint/2010/main" val="2073667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987" y="468746"/>
            <a:ext cx="9347200" cy="685800"/>
          </a:xfrm>
        </p:spPr>
        <p:txBody>
          <a:bodyPr>
            <a:normAutofit fontScale="90000"/>
          </a:bodyPr>
          <a:lstStyle/>
          <a:p>
            <a:pPr algn="ctr"/>
            <a:r>
              <a:rPr lang="ro-RO" b="1" dirty="0">
                <a:latin typeface="Arial" panose="020B0604020202020204" pitchFamily="34" charset="0"/>
                <a:cs typeface="Arial" panose="020B0604020202020204" pitchFamily="34" charset="0"/>
              </a:rPr>
              <a:t>Nivelul de instruire al fermierilor din România este un factor care limitează randamentul producțiilor</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23987" y="1825965"/>
            <a:ext cx="9347200" cy="3962401"/>
          </a:xfrm>
        </p:spPr>
        <p:txBody>
          <a:bodyPr/>
          <a:lstStyle/>
          <a:p>
            <a:pPr>
              <a:buFont typeface="Arial" panose="020B0604020202020204" pitchFamily="34" charset="0"/>
              <a:buChar char="•"/>
            </a:pPr>
            <a:r>
              <a:rPr lang="ro-RO" sz="2400" b="0" dirty="0">
                <a:latin typeface="Arial" panose="020B0604020202020204" pitchFamily="34" charset="0"/>
                <a:cs typeface="Arial" panose="020B0604020202020204" pitchFamily="34" charset="0"/>
              </a:rPr>
              <a:t>Forța de muncă din sectorul agricol românesc prezintă un nivel de instruire inadecvat în raport cu cel al altor state europene. Astfel, conform datelor Comisiilor Europene o majoritate covărșitoare de </a:t>
            </a:r>
            <a:r>
              <a:rPr lang="ro-RO" sz="2400" dirty="0">
                <a:latin typeface="Arial" panose="020B0604020202020204" pitchFamily="34" charset="0"/>
                <a:cs typeface="Arial" panose="020B0604020202020204" pitchFamily="34" charset="0"/>
              </a:rPr>
              <a:t>96,4%</a:t>
            </a:r>
            <a:r>
              <a:rPr lang="ro-RO" sz="2400" b="0" dirty="0">
                <a:latin typeface="Arial" panose="020B0604020202020204" pitchFamily="34" charset="0"/>
                <a:cs typeface="Arial" panose="020B0604020202020204" pitchFamily="34" charset="0"/>
              </a:rPr>
              <a:t> dintre fermierii români au declarat că și-au însușit cunoștiințele în domeniul agricol strict pe baza experienței practice, față de </a:t>
            </a:r>
            <a:r>
              <a:rPr lang="ro-RO" sz="2400" dirty="0">
                <a:latin typeface="Arial" panose="020B0604020202020204" pitchFamily="34" charset="0"/>
                <a:cs typeface="Arial" panose="020B0604020202020204" pitchFamily="34" charset="0"/>
              </a:rPr>
              <a:t>70%</a:t>
            </a:r>
            <a:r>
              <a:rPr lang="ro-RO" sz="2400" b="0" dirty="0">
                <a:latin typeface="Arial" panose="020B0604020202020204" pitchFamily="34" charset="0"/>
                <a:cs typeface="Arial" panose="020B0604020202020204" pitchFamily="34" charset="0"/>
              </a:rPr>
              <a:t> dintre fermierii la nivelul Uniunii Europene.</a:t>
            </a:r>
          </a:p>
          <a:p>
            <a:pPr>
              <a:buFont typeface="Arial" panose="020B0604020202020204" pitchFamily="34" charset="0"/>
              <a:buChar char="•"/>
            </a:pPr>
            <a:r>
              <a:rPr lang="ro-RO" sz="2400" b="0" dirty="0">
                <a:latin typeface="Arial" panose="020B0604020202020204" pitchFamily="34" charset="0"/>
                <a:cs typeface="Arial" panose="020B0604020202020204" pitchFamily="34" charset="0"/>
              </a:rPr>
              <a:t>O altă problemă caracteristică sectorului agricol românesc din perspectiva resurselor umane o reprezintă faptul că </a:t>
            </a:r>
            <a:r>
              <a:rPr lang="en-US" sz="2400" b="0" i="1" dirty="0" smtClean="0">
                <a:latin typeface="Arial" panose="020B0604020202020204" pitchFamily="34" charset="0"/>
                <a:cs typeface="Arial" panose="020B0604020202020204" pitchFamily="34" charset="0"/>
              </a:rPr>
              <a:t>NU</a:t>
            </a:r>
            <a:r>
              <a:rPr lang="ro-RO" sz="2400" b="0" i="1" dirty="0" smtClean="0">
                <a:latin typeface="Arial" panose="020B0604020202020204" pitchFamily="34" charset="0"/>
                <a:cs typeface="Arial" panose="020B0604020202020204" pitchFamily="34" charset="0"/>
              </a:rPr>
              <a:t> </a:t>
            </a:r>
            <a:r>
              <a:rPr lang="ro-RO" sz="2400" b="0" i="1" dirty="0">
                <a:latin typeface="Arial" panose="020B0604020202020204" pitchFamily="34" charset="0"/>
                <a:cs typeface="Arial" panose="020B0604020202020204" pitchFamily="34" charset="0"/>
              </a:rPr>
              <a:t>există un statut profesional clar definit al agricultorului</a:t>
            </a:r>
            <a:r>
              <a:rPr lang="ro-RO" sz="2400" b="0" dirty="0">
                <a:latin typeface="Arial" panose="020B0604020202020204" pitchFamily="34" charset="0"/>
                <a:cs typeface="Arial" panose="020B0604020202020204" pitchFamily="34" charset="0"/>
              </a:rPr>
              <a:t>. Acest lucru are implicații puternice, pe plan fiscal, al asigurărilor sociale și asistenței de sănătate.</a:t>
            </a:r>
          </a:p>
          <a:p>
            <a:pPr>
              <a:buFont typeface="Arial" panose="020B0604020202020204" pitchFamily="34" charset="0"/>
              <a:buChar char="•"/>
            </a:pPr>
            <a:endParaRPr lang="ro-RO" dirty="0"/>
          </a:p>
        </p:txBody>
      </p:sp>
      <p:sp>
        <p:nvSpPr>
          <p:cNvPr id="4" name="Footer Placeholder 3"/>
          <p:cNvSpPr>
            <a:spLocks noGrp="1"/>
          </p:cNvSpPr>
          <p:nvPr>
            <p:ph type="ftr" sz="quarter" idx="11"/>
          </p:nvPr>
        </p:nvSpPr>
        <p:spPr/>
        <p:txBody>
          <a:bodyPr/>
          <a:lstStyle/>
          <a:p>
            <a:pPr>
              <a:defRPr/>
            </a:pPr>
            <a:r>
              <a:rPr lang="it-IT"/>
              <a:t>Dr. Radu ANTOHE - EXPERT IN POLITICI AGRICOLE ȘI DEZVOLTARE RURALĂ, 13.02.2018 CĂLĂRAȘI</a:t>
            </a:r>
            <a:endParaRPr lang="en-US"/>
          </a:p>
        </p:txBody>
      </p:sp>
    </p:spTree>
    <p:extLst>
      <p:ext uri="{BB962C8B-B14F-4D97-AF65-F5344CB8AC3E}">
        <p14:creationId xmlns:p14="http://schemas.microsoft.com/office/powerpoint/2010/main" val="423737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98" y="1110572"/>
            <a:ext cx="3551382" cy="260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297" y="1147924"/>
            <a:ext cx="3677736" cy="224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062" y="3087501"/>
            <a:ext cx="3851235" cy="2609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150" y="2734339"/>
            <a:ext cx="3673429" cy="302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66036" y="470600"/>
            <a:ext cx="6640922" cy="707886"/>
          </a:xfrm>
          <a:prstGeom prst="rect">
            <a:avLst/>
          </a:prstGeom>
          <a:noFill/>
        </p:spPr>
        <p:txBody>
          <a:bodyPr wrap="square" rtlCol="0">
            <a:spAutoFit/>
          </a:bodyPr>
          <a:lstStyle/>
          <a:p>
            <a:pPr algn="ctr"/>
            <a:r>
              <a:rPr lang="ro-RO" sz="4000" dirty="0">
                <a:latin typeface="Arial" panose="020B0604020202020204" pitchFamily="34" charset="0"/>
                <a:cs typeface="Arial" panose="020B0604020202020204" pitchFamily="34" charset="0"/>
              </a:rPr>
              <a:t>Educație pentru agricultură</a:t>
            </a:r>
            <a:endParaRPr lang="en-GB" sz="4000" dirty="0">
              <a:latin typeface="Arial" panose="020B0604020202020204" pitchFamily="34" charset="0"/>
              <a:cs typeface="Arial" panose="020B0604020202020204" pitchFamily="34" charset="0"/>
            </a:endParaRPr>
          </a:p>
        </p:txBody>
      </p:sp>
      <p:sp>
        <p:nvSpPr>
          <p:cNvPr id="10" name="Footer Placeholder 9"/>
          <p:cNvSpPr>
            <a:spLocks noGrp="1"/>
          </p:cNvSpPr>
          <p:nvPr>
            <p:ph type="ftr" sz="quarter" idx="11"/>
          </p:nvPr>
        </p:nvSpPr>
        <p:spPr/>
        <p:txBody>
          <a:bodyPr/>
          <a:lstStyle/>
          <a:p>
            <a:pPr>
              <a:defRPr/>
            </a:pPr>
            <a:r>
              <a:rPr lang="it-IT"/>
              <a:t>Dr. Radu ANTOHE - EXPERT IN POLITICI AGRICOLE ȘI DEZVOLTARE RURALĂ, 13.02.2018 CĂLĂRAȘI</a:t>
            </a:r>
            <a:endParaRPr lang="en-US"/>
          </a:p>
        </p:txBody>
      </p:sp>
      <p:sp>
        <p:nvSpPr>
          <p:cNvPr id="11" name="TextBox 10"/>
          <p:cNvSpPr txBox="1"/>
          <p:nvPr/>
        </p:nvSpPr>
        <p:spPr>
          <a:xfrm>
            <a:off x="2044233" y="5702996"/>
            <a:ext cx="7416800" cy="584775"/>
          </a:xfrm>
          <a:prstGeom prst="rect">
            <a:avLst/>
          </a:prstGeom>
          <a:noFill/>
        </p:spPr>
        <p:txBody>
          <a:bodyPr wrap="square" rtlCol="0">
            <a:spAutoFit/>
          </a:bodyPr>
          <a:lstStyle/>
          <a:p>
            <a:pPr algn="ctr"/>
            <a:r>
              <a:rPr lang="en-GB" sz="3200" dirty="0"/>
              <a:t>V</a:t>
            </a:r>
            <a:r>
              <a:rPr lang="ro-RO" sz="3200" dirty="0"/>
              <a:t>ă mulțumesc!</a:t>
            </a:r>
            <a:endParaRPr lang="en-GB" sz="3200" dirty="0"/>
          </a:p>
        </p:txBody>
      </p:sp>
    </p:spTree>
    <p:extLst>
      <p:ext uri="{BB962C8B-B14F-4D97-AF65-F5344CB8AC3E}">
        <p14:creationId xmlns:p14="http://schemas.microsoft.com/office/powerpoint/2010/main" val="227698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709" y="1704396"/>
            <a:ext cx="8740954" cy="4160694"/>
          </a:xfrm>
          <a:prstGeom prst="rect">
            <a:avLst/>
          </a:prstGeom>
        </p:spPr>
      </p:pic>
      <p:sp>
        <p:nvSpPr>
          <p:cNvPr id="5" name="TextBox 4"/>
          <p:cNvSpPr txBox="1"/>
          <p:nvPr/>
        </p:nvSpPr>
        <p:spPr>
          <a:xfrm>
            <a:off x="1793586" y="618837"/>
            <a:ext cx="8331200" cy="523220"/>
          </a:xfrm>
          <a:prstGeom prst="rect">
            <a:avLst/>
          </a:prstGeom>
          <a:noFill/>
        </p:spPr>
        <p:txBody>
          <a:bodyPr wrap="square" rtlCol="0">
            <a:spAutoFit/>
          </a:bodyPr>
          <a:lstStyle/>
          <a:p>
            <a:pPr algn="ctr"/>
            <a:r>
              <a:rPr lang="ro-RO" sz="2800" b="1" dirty="0"/>
              <a:t>Situația distribuției globale a zonelor cultivate 2016</a:t>
            </a:r>
            <a:endParaRPr lang="en-GB" sz="2800" b="1" dirty="0"/>
          </a:p>
        </p:txBody>
      </p:sp>
      <p:sp>
        <p:nvSpPr>
          <p:cNvPr id="6" name="Footer Placeholder 5"/>
          <p:cNvSpPr>
            <a:spLocks noGrp="1"/>
          </p:cNvSpPr>
          <p:nvPr>
            <p:ph type="ftr" sz="quarter" idx="11"/>
          </p:nvPr>
        </p:nvSpPr>
        <p:spPr/>
        <p:txBody>
          <a:bodyPr/>
          <a:lstStyle/>
          <a:p>
            <a:pPr>
              <a:defRPr/>
            </a:pPr>
            <a:r>
              <a:rPr lang="it-IT"/>
              <a:t>Dr. Radu ANTOHE - EXPERT IN POLITICI AGRICOLE ȘI DEZVOLTARE RURALĂ, 13.02.2018 CĂLĂRAȘI</a:t>
            </a:r>
            <a:endParaRPr lang="en-US"/>
          </a:p>
        </p:txBody>
      </p:sp>
    </p:spTree>
    <p:extLst>
      <p:ext uri="{BB962C8B-B14F-4D97-AF65-F5344CB8AC3E}">
        <p14:creationId xmlns:p14="http://schemas.microsoft.com/office/powerpoint/2010/main" val="265785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345381"/>
          </a:xfrm>
        </p:spPr>
      </p:pic>
      <p:sp>
        <p:nvSpPr>
          <p:cNvPr id="2" name="Title 1"/>
          <p:cNvSpPr>
            <a:spLocks noGrp="1"/>
          </p:cNvSpPr>
          <p:nvPr>
            <p:ph type="title"/>
          </p:nvPr>
        </p:nvSpPr>
        <p:spPr>
          <a:xfrm>
            <a:off x="1466402" y="256432"/>
            <a:ext cx="9259195" cy="1450757"/>
          </a:xfrm>
        </p:spPr>
        <p:txBody>
          <a:bodyPr>
            <a:normAutofit/>
          </a:bodyPr>
          <a:lstStyle/>
          <a:p>
            <a:pPr algn="ctr"/>
            <a:r>
              <a:rPr lang="ro-RO" b="1" i="1" dirty="0">
                <a:latin typeface="Arial" panose="020B0604020202020204" pitchFamily="34" charset="0"/>
                <a:cs typeface="Arial" panose="020B0604020202020204" pitchFamily="34" charset="0"/>
              </a:rPr>
              <a:t>Dacă nu evaluezi, nu evoluezi!</a:t>
            </a:r>
            <a:endParaRPr lang="en-GB" sz="5400" b="1" i="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it-IT"/>
              <a:t>Dr. Radu ANTOHE - EXPERT IN POLITICI AGRICOLE ȘI DEZVOLTARE RURALĂ, 13.02.2018 CĂLĂRAȘI</a:t>
            </a:r>
            <a:endParaRPr lang="en-GB"/>
          </a:p>
        </p:txBody>
      </p:sp>
    </p:spTree>
    <p:extLst>
      <p:ext uri="{BB962C8B-B14F-4D97-AF65-F5344CB8AC3E}">
        <p14:creationId xmlns:p14="http://schemas.microsoft.com/office/powerpoint/2010/main" val="74186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054" y="635000"/>
            <a:ext cx="9347200" cy="685800"/>
          </a:xfrm>
        </p:spPr>
        <p:txBody>
          <a:bodyPr>
            <a:normAutofit/>
          </a:bodyPr>
          <a:lstStyle/>
          <a:p>
            <a:pPr algn="ctr"/>
            <a:r>
              <a:rPr lang="ro-RO" sz="3600" b="1" dirty="0">
                <a:latin typeface="Arial" panose="020B0604020202020204" pitchFamily="34" charset="0"/>
                <a:cs typeface="Arial" panose="020B0604020202020204" pitchFamily="34" charset="0"/>
              </a:rPr>
              <a:t>Educația pentru agricultură durabilă</a:t>
            </a:r>
            <a:endParaRPr lang="en-GB"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79417" y="1767242"/>
            <a:ext cx="9504219" cy="3962401"/>
          </a:xfrm>
        </p:spPr>
        <p:txBody>
          <a:bodyPr>
            <a:normAutofit/>
          </a:bodyPr>
          <a:lstStyle/>
          <a:p>
            <a:pPr marL="0" indent="0">
              <a:buNone/>
            </a:pPr>
            <a:r>
              <a:rPr lang="ro-RO" sz="2400" b="0" dirty="0">
                <a:latin typeface="Arial" panose="020B0604020202020204" pitchFamily="34" charset="0"/>
                <a:cs typeface="Arial" panose="020B0604020202020204" pitchFamily="34" charset="0"/>
              </a:rPr>
              <a:t>Uniunea Europeană – două comunicări în legatură cu Agenda 2030:</a:t>
            </a:r>
          </a:p>
          <a:p>
            <a:pPr marL="0" indent="0">
              <a:buNone/>
            </a:pPr>
            <a:endParaRPr lang="ro-RO" sz="2400" b="0" dirty="0">
              <a:latin typeface="Arial" panose="020B0604020202020204" pitchFamily="34" charset="0"/>
              <a:cs typeface="Arial" panose="020B0604020202020204" pitchFamily="34" charset="0"/>
            </a:endParaRPr>
          </a:p>
          <a:p>
            <a:pPr marL="457200" indent="-457200">
              <a:buAutoNum type="arabicPeriod"/>
            </a:pPr>
            <a:r>
              <a:rPr lang="ro-RO" sz="2400" b="0" dirty="0">
                <a:latin typeface="Arial" panose="020B0604020202020204" pitchFamily="34" charset="0"/>
                <a:cs typeface="Arial" panose="020B0604020202020204" pitchFamily="34" charset="0"/>
              </a:rPr>
              <a:t>Declarația Consiliului European în 2011</a:t>
            </a:r>
          </a:p>
          <a:p>
            <a:pPr marL="457200" indent="-457200">
              <a:buAutoNum type="arabicPeriod"/>
            </a:pPr>
            <a:r>
              <a:rPr lang="ro-RO" sz="2400" b="0" dirty="0">
                <a:latin typeface="Arial" panose="020B0604020202020204" pitchFamily="34" charset="0"/>
                <a:cs typeface="Arial" panose="020B0604020202020204" pitchFamily="34" charset="0"/>
              </a:rPr>
              <a:t>Documentul Oficial al Eurostat care consideră cel puțin 100 de </a:t>
            </a:r>
            <a:r>
              <a:rPr lang="ro-RO" sz="2400" dirty="0">
                <a:latin typeface="Arial" panose="020B0604020202020204" pitchFamily="34" charset="0"/>
                <a:cs typeface="Arial" panose="020B0604020202020204" pitchFamily="34" charset="0"/>
              </a:rPr>
              <a:t>Indicatori</a:t>
            </a:r>
            <a:r>
              <a:rPr lang="ro-RO" sz="2400" b="0" dirty="0">
                <a:latin typeface="Arial" panose="020B0604020202020204" pitchFamily="34" charset="0"/>
                <a:cs typeface="Arial" panose="020B0604020202020204" pitchFamily="34" charset="0"/>
              </a:rPr>
              <a:t> importanți de urmărit dintre care face parte și agricultura durabilă.</a:t>
            </a:r>
            <a:endParaRPr lang="en-GB" sz="2400" b="0"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a:defRPr/>
            </a:pPr>
            <a:r>
              <a:rPr lang="it-IT"/>
              <a:t>Dr. Radu ANTOHE - EXPERT IN POLITICI AGRICOLE ȘI DEZVOLTARE RURALĂ, 13.02.2018 CĂLĂRAȘI</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1127" y="3987614"/>
            <a:ext cx="3020291" cy="2380782"/>
          </a:xfrm>
          <a:prstGeom prst="rect">
            <a:avLst/>
          </a:prstGeom>
        </p:spPr>
      </p:pic>
    </p:spTree>
    <p:extLst>
      <p:ext uri="{BB962C8B-B14F-4D97-AF65-F5344CB8AC3E}">
        <p14:creationId xmlns:p14="http://schemas.microsoft.com/office/powerpoint/2010/main" val="418111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a:latin typeface="Arial" panose="020B0604020202020204" pitchFamily="34" charset="0"/>
                <a:cs typeface="Arial" panose="020B0604020202020204" pitchFamily="34" charset="0"/>
              </a:rPr>
              <a:t>Evoluții recente în România</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err="1">
                <a:latin typeface="Arial" panose="020B0604020202020204" pitchFamily="34" charset="0"/>
                <a:cs typeface="Arial" panose="020B0604020202020204" pitchFamily="34" charset="0"/>
              </a:rPr>
              <a:t>Numărul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liceelor</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specializări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agricole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scăzut</a:t>
            </a:r>
            <a:r>
              <a:rPr lang="en-US" dirty="0">
                <a:latin typeface="Arial" panose="020B0604020202020204" pitchFamily="34" charset="0"/>
                <a:cs typeface="Arial" panose="020B0604020202020204" pitchFamily="34" charset="0"/>
              </a:rPr>
              <a:t> cu 52% </a:t>
            </a:r>
            <a:r>
              <a:rPr lang="en-US" dirty="0" err="1">
                <a:latin typeface="Arial" panose="020B0604020202020204" pitchFamily="34" charset="0"/>
                <a:cs typeface="Arial" panose="020B0604020202020204" pitchFamily="34" charset="0"/>
              </a:rPr>
              <a:t>între</a:t>
            </a:r>
            <a:r>
              <a:rPr lang="en-US" dirty="0">
                <a:latin typeface="Arial" panose="020B0604020202020204" pitchFamily="34" charset="0"/>
                <a:cs typeface="Arial" panose="020B0604020202020204" pitchFamily="34" charset="0"/>
              </a:rPr>
              <a:t> 200</a:t>
            </a:r>
            <a:r>
              <a:rPr lang="ro-RO"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201</a:t>
            </a:r>
            <a:r>
              <a:rPr lang="ro-RO"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Numărul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absolvenți</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profil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agricol</a:t>
            </a:r>
            <a:r>
              <a:rPr lang="en-US" dirty="0">
                <a:latin typeface="Arial" panose="020B0604020202020204" pitchFamily="34" charset="0"/>
                <a:cs typeface="Arial" panose="020B0604020202020204" pitchFamily="34" charset="0"/>
              </a:rPr>
              <a:t> - s-a </a:t>
            </a:r>
            <a:r>
              <a:rPr lang="en-US" dirty="0" err="1">
                <a:latin typeface="Arial" panose="020B0604020202020204" pitchFamily="34" charset="0"/>
                <a:cs typeface="Arial" panose="020B0604020202020204" pitchFamily="34" charset="0"/>
              </a:rPr>
              <a:t>redus</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peste</a:t>
            </a:r>
            <a:r>
              <a:rPr lang="en-US" dirty="0">
                <a:latin typeface="Arial" panose="020B0604020202020204" pitchFamily="34" charset="0"/>
                <a:cs typeface="Arial" panose="020B0604020202020204" pitchFamily="34" charset="0"/>
              </a:rPr>
              <a:t> 44%</a:t>
            </a:r>
            <a:endParaRPr lang="ro-RO" dirty="0">
              <a:latin typeface="Arial" panose="020B0604020202020204" pitchFamily="34" charset="0"/>
              <a:cs typeface="Arial" panose="020B0604020202020204" pitchFamily="34" charset="0"/>
            </a:endParaRPr>
          </a:p>
          <a:p>
            <a:pPr>
              <a:buNone/>
            </a:pPr>
            <a:endParaRPr lang="ro-RO"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Doar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2,5% </a:t>
            </a:r>
            <a:r>
              <a:rPr lang="en-US" dirty="0" err="1">
                <a:latin typeface="Arial" panose="020B0604020202020204" pitchFamily="34" charset="0"/>
                <a:cs typeface="Arial" panose="020B0604020202020204" pitchFamily="34" charset="0"/>
              </a:rPr>
              <a:t>dintre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managerii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fermelor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agricole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absolvenţi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forme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învăţământ</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profil</a:t>
            </a:r>
            <a:r>
              <a:rPr lang="en-US" dirty="0">
                <a:latin typeface="Arial" panose="020B0604020202020204" pitchFamily="34" charset="0"/>
                <a:cs typeface="Arial" panose="020B0604020202020204" pitchFamily="34" charset="0"/>
              </a:rPr>
              <a:t> (2010</a:t>
            </a:r>
            <a:r>
              <a:rPr lang="en-US" dirty="0" smtClean="0">
                <a:latin typeface="Arial" panose="020B0604020202020204" pitchFamily="34" charset="0"/>
                <a:cs typeface="Arial" panose="020B0604020202020204" pitchFamily="34" charset="0"/>
              </a:rPr>
              <a:t>), conform Eurostat</a:t>
            </a:r>
            <a:endParaRPr lang="ro-RO" dirty="0">
              <a:latin typeface="Arial" panose="020B0604020202020204" pitchFamily="34" charset="0"/>
              <a:cs typeface="Arial" panose="020B0604020202020204" pitchFamily="34" charset="0"/>
            </a:endParaRPr>
          </a:p>
          <a:p>
            <a:endParaRPr lang="en-GB" dirty="0"/>
          </a:p>
        </p:txBody>
      </p:sp>
      <p:sp>
        <p:nvSpPr>
          <p:cNvPr id="4" name="Footer Placeholder 3"/>
          <p:cNvSpPr>
            <a:spLocks noGrp="1"/>
          </p:cNvSpPr>
          <p:nvPr>
            <p:ph type="ftr" sz="quarter" idx="11"/>
          </p:nvPr>
        </p:nvSpPr>
        <p:spPr>
          <a:xfrm>
            <a:off x="3686184" y="6459785"/>
            <a:ext cx="4903633" cy="365125"/>
          </a:xfrm>
        </p:spPr>
        <p:txBody>
          <a:bodyPr/>
          <a:lstStyle/>
          <a:p>
            <a:r>
              <a:rPr lang="it-IT" sz="1200"/>
              <a:t>Dr. Radu ANTOHE - EXPERT IN POLITICI AGRICOLE ȘI DEZVOLTARE RURALĂ, 13.02.2018 CĂLĂRAȘI</a:t>
            </a:r>
            <a:endParaRPr lang="en-GB"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1571" y="4119418"/>
            <a:ext cx="2970429" cy="2225965"/>
          </a:xfrm>
          <a:prstGeom prst="rect">
            <a:avLst/>
          </a:prstGeom>
        </p:spPr>
      </p:pic>
    </p:spTree>
    <p:extLst>
      <p:ext uri="{BB962C8B-B14F-4D97-AF65-F5344CB8AC3E}">
        <p14:creationId xmlns:p14="http://schemas.microsoft.com/office/powerpoint/2010/main" val="23573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a:latin typeface="Arial" panose="020B0604020202020204" pitchFamily="34" charset="0"/>
                <a:cs typeface="Arial" panose="020B0604020202020204" pitchFamily="34" charset="0"/>
              </a:rPr>
              <a:t>Unități de învățământ</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171 de </a:t>
            </a:r>
            <a:r>
              <a:rPr lang="ro-RO" b="1" dirty="0">
                <a:latin typeface="Arial" panose="020B0604020202020204" pitchFamily="34" charset="0"/>
                <a:cs typeface="Arial" panose="020B0604020202020204" pitchFamily="34" charset="0"/>
              </a:rPr>
              <a:t>şcoli </a:t>
            </a:r>
            <a:r>
              <a:rPr lang="en-US" b="1" dirty="0" err="1">
                <a:latin typeface="Arial" panose="020B0604020202020204" pitchFamily="34" charset="0"/>
                <a:cs typeface="Arial" panose="020B0604020202020204" pitchFamily="34" charset="0"/>
              </a:rPr>
              <a:t>profesional</a:t>
            </a:r>
            <a:r>
              <a:rPr lang="ro-RO" b="1" dirty="0">
                <a:latin typeface="Arial" panose="020B0604020202020204" pitchFamily="34" charset="0"/>
                <a:cs typeface="Arial" panose="020B0604020202020204" pitchFamily="34" charset="0"/>
              </a:rPr>
              <a:t>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și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tehnic</a:t>
            </a:r>
            <a:r>
              <a:rPr lang="ro-RO" b="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oferă  </a:t>
            </a:r>
            <a:r>
              <a:rPr lang="en-US" dirty="0" err="1">
                <a:latin typeface="Arial" panose="020B0604020202020204" pitchFamily="34" charset="0"/>
                <a:cs typeface="Arial" panose="020B0604020202020204" pitchFamily="34" charset="0"/>
              </a:rPr>
              <a:t>pregătire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profesională</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în domeniile </a:t>
            </a:r>
            <a:r>
              <a:rPr lang="en-US" dirty="0" err="1">
                <a:latin typeface="Arial" panose="020B0604020202020204" pitchFamily="34" charset="0"/>
                <a:cs typeface="Arial" panose="020B0604020202020204" pitchFamily="34" charset="0"/>
              </a:rPr>
              <a:t>Agricultură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Mecanică</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(din care </a:t>
            </a:r>
            <a:r>
              <a:rPr lang="en-US" b="1" dirty="0" smtClean="0">
                <a:latin typeface="Arial" panose="020B0604020202020204" pitchFamily="34" charset="0"/>
                <a:cs typeface="Arial" panose="020B0604020202020204" pitchFamily="34" charset="0"/>
              </a:rPr>
              <a:t>68 </a:t>
            </a:r>
            <a:r>
              <a:rPr lang="en-US" b="1" dirty="0" err="1">
                <a:latin typeface="Arial" panose="020B0604020202020204" pitchFamily="34" charset="0"/>
                <a:cs typeface="Arial" panose="020B0604020202020204" pitchFamily="34" charset="0"/>
              </a:rPr>
              <a:t>în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mediul</a:t>
            </a:r>
            <a:r>
              <a:rPr lang="en-US" b="1" dirty="0">
                <a:latin typeface="Arial" panose="020B0604020202020204" pitchFamily="34" charset="0"/>
                <a:cs typeface="Arial" panose="020B0604020202020204" pitchFamily="34" charset="0"/>
              </a:rPr>
              <a:t> rural)</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pPr>
              <a:buNone/>
            </a:pPr>
            <a:endParaRPr lang="en-US"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În medie, în fiecare judeţ există cel puţin o şcoală </a:t>
            </a:r>
            <a:r>
              <a:rPr lang="ro-RO" dirty="0" smtClean="0">
                <a:latin typeface="Arial" panose="020B0604020202020204" pitchFamily="34" charset="0"/>
                <a:cs typeface="Arial" panose="020B0604020202020204" pitchFamily="34" charset="0"/>
              </a:rPr>
              <a:t>profesională</a:t>
            </a:r>
            <a:r>
              <a:rPr lang="en-US" dirty="0" smtClean="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În medie, pe regiuni de dezvoltare, la fiecare 4-5 județe există cel puțin 20 de licee cu profil tehnologic și agricol </a:t>
            </a:r>
          </a:p>
          <a:p>
            <a:endParaRPr lang="en-GB" dirty="0"/>
          </a:p>
        </p:txBody>
      </p:sp>
      <p:sp>
        <p:nvSpPr>
          <p:cNvPr id="4" name="Footer Placeholder 3"/>
          <p:cNvSpPr>
            <a:spLocks noGrp="1"/>
          </p:cNvSpPr>
          <p:nvPr>
            <p:ph type="ftr" sz="quarter" idx="11"/>
          </p:nvPr>
        </p:nvSpPr>
        <p:spPr/>
        <p:txBody>
          <a:bodyPr/>
          <a:lstStyle/>
          <a:p>
            <a:r>
              <a:rPr lang="it-IT"/>
              <a:t>Dr. Radu ANTOHE - EXPERT IN POLITICI AGRICOLE ȘI DEZVOLTARE RURALĂ, 13.02.2018 CĂLĂRAȘI</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3883" y="4387792"/>
            <a:ext cx="2618117" cy="1961952"/>
          </a:xfrm>
          <a:prstGeom prst="rect">
            <a:avLst/>
          </a:prstGeom>
        </p:spPr>
      </p:pic>
    </p:spTree>
    <p:extLst>
      <p:ext uri="{BB962C8B-B14F-4D97-AF65-F5344CB8AC3E}">
        <p14:creationId xmlns:p14="http://schemas.microsoft.com/office/powerpoint/2010/main" val="354601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a:latin typeface="Arial" panose="020B0604020202020204" pitchFamily="34" charset="0"/>
                <a:cs typeface="Arial" panose="020B0604020202020204" pitchFamily="34" charset="0"/>
              </a:rPr>
              <a:t>Tendințe</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err="1">
                <a:latin typeface="Arial" panose="020B0604020202020204" pitchFamily="34" charset="0"/>
                <a:cs typeface="Arial" panose="020B0604020202020204" pitchFamily="34" charset="0"/>
              </a:rPr>
              <a:t>Numărul</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scazut</a:t>
            </a:r>
            <a:r>
              <a:rPr lang="en-US" dirty="0" smtClean="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elevi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înscrişi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învăţământul</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profesional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reprezinta</a:t>
            </a:r>
            <a:r>
              <a:rPr lang="en-US" dirty="0" smtClean="0">
                <a:latin typeface="Arial" panose="020B0604020202020204" pitchFamily="34" charset="0"/>
                <a:cs typeface="Arial" panose="020B0604020202020204" pitchFamily="34" charset="0"/>
              </a:rPr>
              <a:t> in </a:t>
            </a:r>
            <a:r>
              <a:rPr lang="en-US" dirty="0" err="1" smtClean="0">
                <a:latin typeface="Arial" panose="020B0604020202020204" pitchFamily="34" charset="0"/>
                <a:cs typeface="Arial" panose="020B0604020202020204" pitchFamily="34" charset="0"/>
              </a:rPr>
              <a:t>continuare</a:t>
            </a:r>
            <a:r>
              <a:rPr lang="en-US" dirty="0" smtClean="0">
                <a:latin typeface="Arial" panose="020B0604020202020204" pitchFamily="34" charset="0"/>
                <a:cs typeface="Arial" panose="020B0604020202020204" pitchFamily="34" charset="0"/>
              </a:rPr>
              <a:t> o </a:t>
            </a:r>
            <a:r>
              <a:rPr lang="en-US" dirty="0" err="1" smtClean="0">
                <a:latin typeface="Arial" panose="020B0604020202020204" pitchFamily="34" charset="0"/>
                <a:cs typeface="Arial" panose="020B0604020202020204" pitchFamily="34" charset="0"/>
              </a:rPr>
              <a:t>problema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pentru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anii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veni</a:t>
            </a:r>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De </a:t>
            </a:r>
            <a:r>
              <a:rPr lang="en-US" dirty="0" err="1" smtClean="0">
                <a:latin typeface="Arial" panose="020B0604020202020204" pitchFamily="34" charset="0"/>
                <a:cs typeface="Arial" panose="020B0604020202020204" pitchFamily="34" charset="0"/>
              </a:rPr>
              <a:t>exemplu</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t>
            </a:r>
            <a:r>
              <a:rPr lang="en-US" dirty="0" err="1" smtClean="0">
                <a:latin typeface="Arial" panose="020B0604020202020204" pitchFamily="34" charset="0"/>
                <a:cs typeface="Arial" panose="020B0604020202020204" pitchFamily="34" charset="0"/>
              </a:rPr>
              <a:t>ifra</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 </a:t>
            </a:r>
            <a:r>
              <a:rPr lang="en-US" dirty="0" err="1">
                <a:latin typeface="Arial" panose="020B0604020202020204" pitchFamily="34" charset="0"/>
                <a:cs typeface="Arial" panose="020B0604020202020204" pitchFamily="34" charset="0"/>
              </a:rPr>
              <a:t>școlarizare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2014 – 2015 </a:t>
            </a:r>
            <a:r>
              <a:rPr lang="en-US" b="1" dirty="0" err="1" smtClean="0">
                <a:latin typeface="Arial" panose="020B0604020202020204" pitchFamily="34" charset="0"/>
                <a:cs typeface="Arial" panose="020B0604020202020204" pitchFamily="34" charset="0"/>
              </a:rPr>
              <a:t>ajunsese</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la 35.740 de </a:t>
            </a:r>
            <a:r>
              <a:rPr lang="en-US" b="1" dirty="0" err="1" smtClean="0">
                <a:latin typeface="Arial" panose="020B0604020202020204" pitchFamily="34" charset="0"/>
                <a:cs typeface="Arial" panose="020B0604020202020204" pitchFamily="34" charset="0"/>
              </a:rPr>
              <a:t>elevi</a:t>
            </a:r>
            <a:r>
              <a:rPr lang="en-US" b="1" dirty="0" smtClean="0">
                <a:latin typeface="Arial" panose="020B0604020202020204" pitchFamily="34" charset="0"/>
                <a:cs typeface="Arial" panose="020B0604020202020204" pitchFamily="34" charset="0"/>
              </a:rPr>
              <a:t> !</a:t>
            </a:r>
            <a:endParaRPr lang="ro-RO" b="1"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profilele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agricole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numărul</a:t>
            </a:r>
            <a:r>
              <a:rPr lang="ro-RO" dirty="0">
                <a:latin typeface="Arial" panose="020B0604020202020204" pitchFamily="34" charset="0"/>
                <a:cs typeface="Arial" panose="020B0604020202020204" pitchFamily="34" charset="0"/>
              </a:rPr>
              <a:t> elevilor înscrişi acoperă între </a:t>
            </a:r>
            <a:r>
              <a:rPr lang="ro-RO" b="1" dirty="0">
                <a:latin typeface="Arial" panose="020B0604020202020204" pitchFamily="34" charset="0"/>
                <a:cs typeface="Arial" panose="020B0604020202020204" pitchFamily="34" charset="0"/>
              </a:rPr>
              <a:t>58,27% </a:t>
            </a:r>
            <a:r>
              <a:rPr lang="ro-RO" dirty="0">
                <a:latin typeface="Arial" panose="020B0604020202020204" pitchFamily="34" charset="0"/>
                <a:cs typeface="Arial" panose="020B0604020202020204" pitchFamily="34" charset="0"/>
              </a:rPr>
              <a:t>(horticultor) şi </a:t>
            </a:r>
            <a:r>
              <a:rPr lang="ro-RO" b="1" dirty="0">
                <a:latin typeface="Arial" panose="020B0604020202020204" pitchFamily="34" charset="0"/>
                <a:cs typeface="Arial" panose="020B0604020202020204" pitchFamily="34" charset="0"/>
              </a:rPr>
              <a:t>92,86% </a:t>
            </a:r>
            <a:r>
              <a:rPr lang="ro-RO" dirty="0">
                <a:latin typeface="Arial" panose="020B0604020202020204" pitchFamily="34" charset="0"/>
                <a:cs typeface="Arial" panose="020B0604020202020204" pitchFamily="34" charset="0"/>
              </a:rPr>
              <a:t>(fermier montan) din locurile disponibile</a:t>
            </a:r>
          </a:p>
          <a:p>
            <a:endParaRPr lang="en-GB" dirty="0"/>
          </a:p>
        </p:txBody>
      </p:sp>
      <p:sp>
        <p:nvSpPr>
          <p:cNvPr id="4" name="Footer Placeholder 3"/>
          <p:cNvSpPr>
            <a:spLocks noGrp="1"/>
          </p:cNvSpPr>
          <p:nvPr>
            <p:ph type="ftr" sz="quarter" idx="11"/>
          </p:nvPr>
        </p:nvSpPr>
        <p:spPr/>
        <p:txBody>
          <a:bodyPr/>
          <a:lstStyle/>
          <a:p>
            <a:r>
              <a:rPr lang="it-IT"/>
              <a:t>Dr. Radu ANTOHE - EXPERT IN POLITICI AGRICOLE ȘI DEZVOLTARE RURALĂ, 13.02.2018 CĂLĂRAȘI</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7818" y="4612512"/>
            <a:ext cx="2314182" cy="1734191"/>
          </a:xfrm>
          <a:prstGeom prst="rect">
            <a:avLst/>
          </a:prstGeom>
        </p:spPr>
      </p:pic>
    </p:spTree>
    <p:extLst>
      <p:ext uri="{BB962C8B-B14F-4D97-AF65-F5344CB8AC3E}">
        <p14:creationId xmlns:p14="http://schemas.microsoft.com/office/powerpoint/2010/main" val="9363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a:latin typeface="Arial" panose="020B0604020202020204" pitchFamily="34" charset="0"/>
                <a:cs typeface="Arial" panose="020B0604020202020204" pitchFamily="34" charset="0"/>
              </a:rPr>
              <a:t>Tablou instituțional</a:t>
            </a:r>
            <a:endParaRPr lang="en-GB" b="1"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78479" y="1863372"/>
            <a:ext cx="6096001" cy="4470401"/>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it-IT"/>
              <a:t>Dr. Radu ANTOHE - EXPERT IN POLITICI AGRICOLE ȘI DEZVOLTARE RURALĂ, 13.02.2018 CĂLĂRAȘI</a:t>
            </a:r>
            <a:endParaRPr lang="en-GB"/>
          </a:p>
        </p:txBody>
      </p:sp>
    </p:spTree>
    <p:extLst>
      <p:ext uri="{BB962C8B-B14F-4D97-AF65-F5344CB8AC3E}">
        <p14:creationId xmlns:p14="http://schemas.microsoft.com/office/powerpoint/2010/main" val="39576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Substituent conținut 4"/>
          <p:cNvGraphicFramePr>
            <a:graphicFrameLocks/>
          </p:cNvGraphicFramePr>
          <p:nvPr>
            <p:extLst>
              <p:ext uri="{D42A27DB-BD31-4B8C-83A1-F6EECF244321}">
                <p14:modId xmlns:p14="http://schemas.microsoft.com/office/powerpoint/2010/main" val="2379634960"/>
              </p:ext>
            </p:extLst>
          </p:nvPr>
        </p:nvGraphicFramePr>
        <p:xfrm>
          <a:off x="2004290" y="5911837"/>
          <a:ext cx="8839203" cy="506730"/>
        </p:xfrm>
        <a:graphic>
          <a:graphicData uri="http://schemas.openxmlformats.org/drawingml/2006/table">
            <a:tbl>
              <a:tblPr/>
              <a:tblGrid>
                <a:gridCol w="4572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828800">
                  <a:extLst>
                    <a:ext uri="{9D8B030D-6E8A-4147-A177-3AD203B41FA5}">
                      <a16:colId xmlns:a16="http://schemas.microsoft.com/office/drawing/2014/main" val="20007"/>
                    </a:ext>
                  </a:extLst>
                </a:gridCol>
                <a:gridCol w="685803">
                  <a:extLst>
                    <a:ext uri="{9D8B030D-6E8A-4147-A177-3AD203B41FA5}">
                      <a16:colId xmlns:a16="http://schemas.microsoft.com/office/drawing/2014/main" val="20008"/>
                    </a:ext>
                  </a:extLst>
                </a:gridCol>
              </a:tblGrid>
              <a:tr h="190500">
                <a:tc>
                  <a:txBody>
                    <a:bodyPr/>
                    <a:lstStyle/>
                    <a:p>
                      <a:pPr algn="l" fontAlgn="b"/>
                      <a:r>
                        <a:rPr lang="ro-RO" sz="1600" b="1" i="0" u="none" strike="noStrike" dirty="0">
                          <a:solidFill>
                            <a:srgbClr val="000000"/>
                          </a:solidFill>
                          <a:effectLst/>
                          <a:latin typeface="Arial" pitchFamily="34" charset="0"/>
                          <a:cs typeface="Arial" pitchFamily="34" charset="0"/>
                        </a:rPr>
                        <a:t>RO</a:t>
                      </a:r>
                    </a:p>
                  </a:txBody>
                  <a:tcPr marL="9525" marR="9525" marT="9525" marB="0" anchor="b">
                    <a:lnL>
                      <a:noFill/>
                    </a:lnL>
                    <a:lnR>
                      <a:noFill/>
                    </a:lnR>
                    <a:lnT>
                      <a:noFill/>
                    </a:lnT>
                    <a:lnB>
                      <a:noFill/>
                    </a:lnB>
                  </a:tcPr>
                </a:tc>
                <a:tc>
                  <a:txBody>
                    <a:bodyPr/>
                    <a:lstStyle/>
                    <a:p>
                      <a:pPr algn="l" fontAlgn="b"/>
                      <a:r>
                        <a:rPr lang="ro-RO" sz="1600" b="1" i="0" u="none" strike="noStrike" dirty="0">
                          <a:solidFill>
                            <a:srgbClr val="000000"/>
                          </a:solidFill>
                          <a:effectLst/>
                          <a:latin typeface="Arial" pitchFamily="34" charset="0"/>
                          <a:cs typeface="Arial" pitchFamily="34" charset="0"/>
                        </a:rPr>
                        <a:t>B-IF</a:t>
                      </a:r>
                    </a:p>
                  </a:txBody>
                  <a:tcPr marL="9525" marR="9525" marT="9525" marB="0" anchor="b">
                    <a:lnL>
                      <a:noFill/>
                    </a:lnL>
                    <a:lnR>
                      <a:noFill/>
                    </a:lnR>
                    <a:lnT>
                      <a:noFill/>
                    </a:lnT>
                    <a:lnB>
                      <a:noFill/>
                    </a:lnB>
                  </a:tcPr>
                </a:tc>
                <a:tc>
                  <a:txBody>
                    <a:bodyPr/>
                    <a:lstStyle/>
                    <a:p>
                      <a:pPr algn="l" fontAlgn="b"/>
                      <a:r>
                        <a:rPr lang="ro-RO" sz="1600" b="1" i="0" u="none" strike="noStrike" dirty="0">
                          <a:solidFill>
                            <a:srgbClr val="000000"/>
                          </a:solidFill>
                          <a:effectLst/>
                          <a:latin typeface="Arial" pitchFamily="34" charset="0"/>
                          <a:cs typeface="Arial" pitchFamily="34" charset="0"/>
                        </a:rPr>
                        <a:t>Centru</a:t>
                      </a:r>
                    </a:p>
                  </a:txBody>
                  <a:tcPr marL="9525" marR="9525" marT="9525" marB="0" anchor="b">
                    <a:lnL>
                      <a:noFill/>
                    </a:lnL>
                    <a:lnR>
                      <a:noFill/>
                    </a:lnR>
                    <a:lnT>
                      <a:noFill/>
                    </a:lnT>
                    <a:lnB>
                      <a:noFill/>
                    </a:lnB>
                  </a:tcPr>
                </a:tc>
                <a:tc>
                  <a:txBody>
                    <a:bodyPr/>
                    <a:lstStyle/>
                    <a:p>
                      <a:pPr algn="l" fontAlgn="b"/>
                      <a:r>
                        <a:rPr lang="ro-RO" sz="1600" b="1" i="0" u="none" strike="noStrike" dirty="0">
                          <a:solidFill>
                            <a:srgbClr val="000000"/>
                          </a:solidFill>
                          <a:effectLst/>
                          <a:latin typeface="Arial" pitchFamily="34" charset="0"/>
                          <a:cs typeface="Arial" pitchFamily="34" charset="0"/>
                        </a:rPr>
                        <a:t>Nord-Est</a:t>
                      </a:r>
                    </a:p>
                  </a:txBody>
                  <a:tcPr marL="9525" marR="9525" marT="9525" marB="0" anchor="b">
                    <a:lnL>
                      <a:noFill/>
                    </a:lnL>
                    <a:lnR>
                      <a:noFill/>
                    </a:lnR>
                    <a:lnT>
                      <a:noFill/>
                    </a:lnT>
                    <a:lnB>
                      <a:noFill/>
                    </a:lnB>
                  </a:tcPr>
                </a:tc>
                <a:tc>
                  <a:txBody>
                    <a:bodyPr/>
                    <a:lstStyle/>
                    <a:p>
                      <a:pPr algn="l" fontAlgn="b"/>
                      <a:r>
                        <a:rPr lang="ro-RO" sz="1600" b="1" i="0" u="none" strike="noStrike" dirty="0" err="1">
                          <a:solidFill>
                            <a:srgbClr val="000000"/>
                          </a:solidFill>
                          <a:effectLst/>
                          <a:latin typeface="Arial" pitchFamily="34" charset="0"/>
                          <a:cs typeface="Arial" pitchFamily="34" charset="0"/>
                        </a:rPr>
                        <a:t>Nord-Vest</a:t>
                      </a:r>
                      <a:endParaRPr lang="ro-RO" sz="1600" b="1"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r>
                        <a:rPr lang="ro-RO" sz="1600" b="1" i="0" u="none" strike="noStrike" dirty="0" err="1">
                          <a:solidFill>
                            <a:srgbClr val="000000"/>
                          </a:solidFill>
                          <a:effectLst/>
                          <a:latin typeface="Arial" pitchFamily="34" charset="0"/>
                          <a:cs typeface="Arial" pitchFamily="34" charset="0"/>
                        </a:rPr>
                        <a:t>Sud-Est</a:t>
                      </a:r>
                      <a:endParaRPr lang="ro-RO" sz="1600" b="1"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r>
                        <a:rPr lang="ro-RO" sz="1600" b="1" i="0" u="none" strike="noStrike" dirty="0">
                          <a:solidFill>
                            <a:srgbClr val="000000"/>
                          </a:solidFill>
                          <a:effectLst/>
                          <a:latin typeface="Arial" pitchFamily="34" charset="0"/>
                          <a:cs typeface="Arial" pitchFamily="34" charset="0"/>
                        </a:rPr>
                        <a:t>Sud-Muntenia</a:t>
                      </a:r>
                    </a:p>
                  </a:txBody>
                  <a:tcPr marL="9525" marR="9525" marT="9525" marB="0" anchor="b">
                    <a:lnL>
                      <a:noFill/>
                    </a:lnL>
                    <a:lnR>
                      <a:noFill/>
                    </a:lnR>
                    <a:lnT>
                      <a:noFill/>
                    </a:lnT>
                    <a:lnB>
                      <a:noFill/>
                    </a:lnB>
                  </a:tcPr>
                </a:tc>
                <a:tc>
                  <a:txBody>
                    <a:bodyPr/>
                    <a:lstStyle/>
                    <a:p>
                      <a:pPr algn="l" fontAlgn="b"/>
                      <a:r>
                        <a:rPr lang="ro-RO" sz="1600" b="1" i="0" u="none" strike="noStrike" dirty="0" err="1">
                          <a:solidFill>
                            <a:srgbClr val="000000"/>
                          </a:solidFill>
                          <a:effectLst/>
                          <a:latin typeface="Arial" pitchFamily="34" charset="0"/>
                          <a:cs typeface="Arial" pitchFamily="34" charset="0"/>
                        </a:rPr>
                        <a:t>Sud-Vest</a:t>
                      </a:r>
                      <a:r>
                        <a:rPr lang="ro-RO" sz="1600" b="1" i="0" u="none" strike="noStrike" dirty="0">
                          <a:solidFill>
                            <a:srgbClr val="000000"/>
                          </a:solidFill>
                          <a:effectLst/>
                          <a:latin typeface="Arial" pitchFamily="34" charset="0"/>
                          <a:cs typeface="Arial" pitchFamily="34" charset="0"/>
                        </a:rPr>
                        <a:t> Oltenia</a:t>
                      </a:r>
                    </a:p>
                  </a:txBody>
                  <a:tcPr marL="9525" marR="9525" marT="9525" marB="0" anchor="b">
                    <a:lnL>
                      <a:noFill/>
                    </a:lnL>
                    <a:lnR>
                      <a:noFill/>
                    </a:lnR>
                    <a:lnT>
                      <a:noFill/>
                    </a:lnT>
                    <a:lnB>
                      <a:noFill/>
                    </a:lnB>
                  </a:tcPr>
                </a:tc>
                <a:tc>
                  <a:txBody>
                    <a:bodyPr/>
                    <a:lstStyle/>
                    <a:p>
                      <a:pPr algn="l" fontAlgn="b"/>
                      <a:r>
                        <a:rPr lang="ro-RO" sz="1600" b="1" i="0" u="none" strike="noStrike" dirty="0">
                          <a:solidFill>
                            <a:srgbClr val="000000"/>
                          </a:solidFill>
                          <a:effectLst/>
                          <a:latin typeface="Arial" pitchFamily="34" charset="0"/>
                          <a:cs typeface="Arial" pitchFamily="34" charset="0"/>
                        </a:rPr>
                        <a:t>Vest</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ctr" fontAlgn="b"/>
                      <a:r>
                        <a:rPr lang="ro-RO" sz="1600" b="1" i="0" u="none" strike="noStrike" dirty="0">
                          <a:solidFill>
                            <a:srgbClr val="000000"/>
                          </a:solidFill>
                          <a:effectLst/>
                          <a:latin typeface="Arial" pitchFamily="34" charset="0"/>
                          <a:cs typeface="Arial" pitchFamily="34" charset="0"/>
                        </a:rPr>
                        <a:t>157</a:t>
                      </a:r>
                    </a:p>
                  </a:txBody>
                  <a:tcPr marL="9525" marR="9525" marT="9525" marB="0" anchor="b">
                    <a:lnL>
                      <a:noFill/>
                    </a:lnL>
                    <a:lnR>
                      <a:noFill/>
                    </a:lnR>
                    <a:lnT>
                      <a:noFill/>
                    </a:lnT>
                    <a:lnB>
                      <a:noFill/>
                    </a:lnB>
                  </a:tcPr>
                </a:tc>
                <a:tc>
                  <a:txBody>
                    <a:bodyPr/>
                    <a:lstStyle/>
                    <a:p>
                      <a:pPr algn="ctr" fontAlgn="b"/>
                      <a:r>
                        <a:rPr lang="ro-RO" sz="1600" b="1" i="0" u="none" strike="noStrike" dirty="0">
                          <a:solidFill>
                            <a:srgbClr val="000000"/>
                          </a:solidFill>
                          <a:effectLst/>
                          <a:latin typeface="Arial" pitchFamily="34" charset="0"/>
                          <a:cs typeface="Arial" pitchFamily="34" charset="0"/>
                        </a:rPr>
                        <a:t>6</a:t>
                      </a:r>
                    </a:p>
                  </a:txBody>
                  <a:tcPr marL="9525" marR="9525" marT="9525" marB="0" anchor="b">
                    <a:lnL>
                      <a:noFill/>
                    </a:lnL>
                    <a:lnR>
                      <a:noFill/>
                    </a:lnR>
                    <a:lnT>
                      <a:noFill/>
                    </a:lnT>
                    <a:lnB>
                      <a:noFill/>
                    </a:lnB>
                  </a:tcPr>
                </a:tc>
                <a:tc>
                  <a:txBody>
                    <a:bodyPr/>
                    <a:lstStyle/>
                    <a:p>
                      <a:pPr algn="ctr" fontAlgn="b"/>
                      <a:r>
                        <a:rPr lang="ro-RO" sz="1600" b="1" i="0" u="none" strike="noStrike" dirty="0">
                          <a:solidFill>
                            <a:srgbClr val="000000"/>
                          </a:solidFill>
                          <a:effectLst/>
                          <a:latin typeface="Arial" pitchFamily="34" charset="0"/>
                          <a:cs typeface="Arial" pitchFamily="34" charset="0"/>
                        </a:rPr>
                        <a:t>24</a:t>
                      </a:r>
                    </a:p>
                  </a:txBody>
                  <a:tcPr marL="9525" marR="9525" marT="9525" marB="0" anchor="b">
                    <a:lnL>
                      <a:noFill/>
                    </a:lnL>
                    <a:lnR>
                      <a:noFill/>
                    </a:lnR>
                    <a:lnT>
                      <a:noFill/>
                    </a:lnT>
                    <a:lnB>
                      <a:noFill/>
                    </a:lnB>
                  </a:tcPr>
                </a:tc>
                <a:tc>
                  <a:txBody>
                    <a:bodyPr/>
                    <a:lstStyle/>
                    <a:p>
                      <a:pPr algn="ctr" fontAlgn="b"/>
                      <a:r>
                        <a:rPr lang="ro-RO" sz="1600" b="1" i="0" u="none" strike="noStrike" dirty="0">
                          <a:solidFill>
                            <a:srgbClr val="000000"/>
                          </a:solidFill>
                          <a:effectLst/>
                          <a:latin typeface="Arial" pitchFamily="34" charset="0"/>
                          <a:cs typeface="Arial" pitchFamily="34" charset="0"/>
                        </a:rPr>
                        <a:t>30</a:t>
                      </a:r>
                    </a:p>
                  </a:txBody>
                  <a:tcPr marL="9525" marR="9525" marT="9525" marB="0" anchor="b">
                    <a:lnL>
                      <a:noFill/>
                    </a:lnL>
                    <a:lnR>
                      <a:noFill/>
                    </a:lnR>
                    <a:lnT>
                      <a:noFill/>
                    </a:lnT>
                    <a:lnB>
                      <a:noFill/>
                    </a:lnB>
                  </a:tcPr>
                </a:tc>
                <a:tc>
                  <a:txBody>
                    <a:bodyPr/>
                    <a:lstStyle/>
                    <a:p>
                      <a:pPr algn="ctr" fontAlgn="b"/>
                      <a:r>
                        <a:rPr lang="ro-RO" sz="1600" b="1" i="0" u="none" strike="noStrike" dirty="0">
                          <a:solidFill>
                            <a:srgbClr val="000000"/>
                          </a:solidFill>
                          <a:effectLst/>
                          <a:latin typeface="Arial" pitchFamily="34" charset="0"/>
                          <a:cs typeface="Arial" pitchFamily="34" charset="0"/>
                        </a:rPr>
                        <a:t>17</a:t>
                      </a:r>
                    </a:p>
                  </a:txBody>
                  <a:tcPr marL="9525" marR="9525" marT="9525" marB="0" anchor="b">
                    <a:lnL>
                      <a:noFill/>
                    </a:lnL>
                    <a:lnR>
                      <a:noFill/>
                    </a:lnR>
                    <a:lnT>
                      <a:noFill/>
                    </a:lnT>
                    <a:lnB>
                      <a:noFill/>
                    </a:lnB>
                  </a:tcPr>
                </a:tc>
                <a:tc>
                  <a:txBody>
                    <a:bodyPr/>
                    <a:lstStyle/>
                    <a:p>
                      <a:pPr algn="ctr" fontAlgn="b"/>
                      <a:r>
                        <a:rPr lang="ro-RO" sz="1600" b="1" i="0" u="none" strike="noStrike" dirty="0">
                          <a:solidFill>
                            <a:srgbClr val="000000"/>
                          </a:solidFill>
                          <a:effectLst/>
                          <a:latin typeface="Arial" pitchFamily="34" charset="0"/>
                          <a:cs typeface="Arial" pitchFamily="34" charset="0"/>
                        </a:rPr>
                        <a:t>23</a:t>
                      </a:r>
                    </a:p>
                  </a:txBody>
                  <a:tcPr marL="9525" marR="9525" marT="9525" marB="0" anchor="b">
                    <a:lnL>
                      <a:noFill/>
                    </a:lnL>
                    <a:lnR>
                      <a:noFill/>
                    </a:lnR>
                    <a:lnT>
                      <a:noFill/>
                    </a:lnT>
                    <a:lnB>
                      <a:noFill/>
                    </a:lnB>
                  </a:tcPr>
                </a:tc>
                <a:tc>
                  <a:txBody>
                    <a:bodyPr/>
                    <a:lstStyle/>
                    <a:p>
                      <a:pPr algn="ctr" fontAlgn="b"/>
                      <a:r>
                        <a:rPr lang="ro-RO" sz="1600" b="1" i="0" u="none" strike="noStrike" dirty="0">
                          <a:solidFill>
                            <a:srgbClr val="000000"/>
                          </a:solidFill>
                          <a:effectLst/>
                          <a:latin typeface="Arial" pitchFamily="34" charset="0"/>
                          <a:cs typeface="Arial" pitchFamily="34" charset="0"/>
                        </a:rPr>
                        <a:t>22</a:t>
                      </a:r>
                    </a:p>
                  </a:txBody>
                  <a:tcPr marL="9525" marR="9525" marT="9525" marB="0" anchor="b">
                    <a:lnL>
                      <a:noFill/>
                    </a:lnL>
                    <a:lnR>
                      <a:noFill/>
                    </a:lnR>
                    <a:lnT>
                      <a:noFill/>
                    </a:lnT>
                    <a:lnB>
                      <a:noFill/>
                    </a:lnB>
                  </a:tcPr>
                </a:tc>
                <a:tc>
                  <a:txBody>
                    <a:bodyPr/>
                    <a:lstStyle/>
                    <a:p>
                      <a:pPr algn="ctr" fontAlgn="b"/>
                      <a:r>
                        <a:rPr lang="ro-RO" sz="1600" b="1" i="0" u="none" strike="noStrike" dirty="0">
                          <a:solidFill>
                            <a:srgbClr val="000000"/>
                          </a:solidFill>
                          <a:effectLst/>
                          <a:latin typeface="Arial" pitchFamily="34" charset="0"/>
                          <a:cs typeface="Arial" pitchFamily="34" charset="0"/>
                        </a:rPr>
                        <a:t>23</a:t>
                      </a:r>
                    </a:p>
                  </a:txBody>
                  <a:tcPr marL="9525" marR="9525" marT="9525" marB="0" anchor="b">
                    <a:lnL>
                      <a:noFill/>
                    </a:lnL>
                    <a:lnR>
                      <a:noFill/>
                    </a:lnR>
                    <a:lnT>
                      <a:noFill/>
                    </a:lnT>
                    <a:lnB>
                      <a:noFill/>
                    </a:lnB>
                  </a:tcPr>
                </a:tc>
                <a:tc>
                  <a:txBody>
                    <a:bodyPr/>
                    <a:lstStyle/>
                    <a:p>
                      <a:pPr algn="ctr" fontAlgn="b"/>
                      <a:r>
                        <a:rPr lang="ro-RO" sz="1600" b="1" i="0" u="none" strike="noStrike" dirty="0">
                          <a:solidFill>
                            <a:srgbClr val="000000"/>
                          </a:solidFill>
                          <a:effectLst/>
                          <a:latin typeface="Arial" pitchFamily="34" charset="0"/>
                          <a:cs typeface="Arial" pitchFamily="34" charset="0"/>
                        </a:rPr>
                        <a:t>12</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17" name="Diagramă 6"/>
          <p:cNvGraphicFramePr>
            <a:graphicFrameLocks/>
          </p:cNvGraphicFramePr>
          <p:nvPr>
            <p:extLst>
              <p:ext uri="{D42A27DB-BD31-4B8C-83A1-F6EECF244321}">
                <p14:modId xmlns:p14="http://schemas.microsoft.com/office/powerpoint/2010/main" val="1945440060"/>
              </p:ext>
            </p:extLst>
          </p:nvPr>
        </p:nvGraphicFramePr>
        <p:xfrm>
          <a:off x="1152236" y="1451380"/>
          <a:ext cx="9887528" cy="4419239"/>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u 1"/>
          <p:cNvSpPr txBox="1">
            <a:spLocks noGrp="1"/>
          </p:cNvSpPr>
          <p:nvPr>
            <p:ph type="title"/>
          </p:nvPr>
        </p:nvSpPr>
        <p:spPr>
          <a:prstGeom prst="rect">
            <a:avLst/>
          </a:prstGeom>
        </p:spPr>
        <p:txBody>
          <a:bodyPr vert="horz" lIns="91440" tIns="45720" rIns="91440" bIns="45720" rtlCol="0" anchor="ctr">
            <a:noAutofit/>
          </a:bodyPr>
          <a:lstStyle/>
          <a:p>
            <a:pPr algn="ctr"/>
            <a:r>
              <a:rPr lang="ro-RO" sz="4000" b="1" dirty="0">
                <a:latin typeface="Arial" pitchFamily="34" charset="0"/>
                <a:cs typeface="Arial" pitchFamily="34" charset="0"/>
              </a:rPr>
              <a:t>REŢEAUA ŞCOLARĂ - AGRICULTURĂ</a:t>
            </a:r>
            <a:endParaRPr lang="en-GB" sz="4000" dirty="0"/>
          </a:p>
        </p:txBody>
      </p:sp>
      <p:sp>
        <p:nvSpPr>
          <p:cNvPr id="19" name="Footer Placeholder 18"/>
          <p:cNvSpPr>
            <a:spLocks noGrp="1"/>
          </p:cNvSpPr>
          <p:nvPr>
            <p:ph type="ftr" sz="quarter" idx="11"/>
          </p:nvPr>
        </p:nvSpPr>
        <p:spPr/>
        <p:txBody>
          <a:bodyPr/>
          <a:lstStyle/>
          <a:p>
            <a:r>
              <a:rPr lang="it-IT"/>
              <a:t>Dr. Radu ANTOHE - EXPERT IN POLITICI AGRICOLE ȘI DEZVOLTARE RURALĂ, 13.02.2018 CĂLĂRAȘI</a:t>
            </a:r>
            <a:endParaRPr lang="en-GB"/>
          </a:p>
        </p:txBody>
      </p:sp>
    </p:spTree>
    <p:extLst>
      <p:ext uri="{BB962C8B-B14F-4D97-AF65-F5344CB8AC3E}">
        <p14:creationId xmlns:p14="http://schemas.microsoft.com/office/powerpoint/2010/main" val="33385161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435</TotalTime>
  <Words>884</Words>
  <Application>Microsoft Office PowerPoint</Application>
  <PresentationFormat>Widescreen</PresentationFormat>
  <Paragraphs>115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Unicode MS</vt:lpstr>
      <vt:lpstr>Calibri</vt:lpstr>
      <vt:lpstr>Calibri Light</vt:lpstr>
      <vt:lpstr>Retrospect</vt:lpstr>
      <vt:lpstr>Departamentul pentru Dezvoltare Durabilă Seminar Regional, 13 Februarie 2018, Călărași     </vt:lpstr>
      <vt:lpstr>PowerPoint Presentation</vt:lpstr>
      <vt:lpstr>Dacă nu evaluezi, nu evoluezi!</vt:lpstr>
      <vt:lpstr>Educația pentru agricultură durabilă</vt:lpstr>
      <vt:lpstr>Evoluții recente în România</vt:lpstr>
      <vt:lpstr>Unități de învățământ</vt:lpstr>
      <vt:lpstr>Tendințe</vt:lpstr>
      <vt:lpstr>Tablou instituțional</vt:lpstr>
      <vt:lpstr>REŢEAUA ŞCOLARĂ - AGRICULTURĂ</vt:lpstr>
      <vt:lpstr>Ponderea cifrelor de şcolarizare in agricultură din total, liceu tehnologic, an şcolar 2015-2016, în procente</vt:lpstr>
      <vt:lpstr>Educaţia pentru agricultură durabilă - Priorităţi</vt:lpstr>
      <vt:lpstr>Strategii de dezvoltare rurală </vt:lpstr>
      <vt:lpstr>Strategii de dezvoltare rurală </vt:lpstr>
      <vt:lpstr>Nivelul de instruire al fermierilor din România este un factor care limitează randamentul producțiilor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AGENDĂ SEMINAR REGIONAL 2017 22 NOIEMBRIE 2017, TIMIȘOARA     </dc:title>
  <dc:creator>georgepavel63@gmail.com</dc:creator>
  <cp:lastModifiedBy>user radu</cp:lastModifiedBy>
  <cp:revision>31</cp:revision>
  <dcterms:created xsi:type="dcterms:W3CDTF">2017-11-21T15:36:33Z</dcterms:created>
  <dcterms:modified xsi:type="dcterms:W3CDTF">2018-02-12T07:32:05Z</dcterms:modified>
</cp:coreProperties>
</file>