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794500" cy="99314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1126"/>
    <a:srgbClr val="FCD116"/>
    <a:srgbClr val="002B7F"/>
    <a:srgbClr val="D2AB6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53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70" y="-108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o-RO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95F22D-3A80-4E63-9E47-C0CD289C913E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DB989-37BF-4877-9AD7-74F05BEE51BD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o-RO"/>
          </a:p>
        </p:txBody>
      </p:sp>
      <p:sp>
        <p:nvSpPr>
          <p:cNvPr id="5" name="Substituent dată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o-R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dirty="0" smtClean="0"/>
              <a:t>Faceți clic pentru editarea stilului de subtitlu al coordonatorului</a:t>
            </a:r>
            <a:endParaRPr lang="ro-R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are 6"/>
          <p:cNvGrpSpPr/>
          <p:nvPr userDrawn="1"/>
        </p:nvGrpSpPr>
        <p:grpSpPr>
          <a:xfrm>
            <a:off x="0" y="260648"/>
            <a:ext cx="9144000" cy="936104"/>
            <a:chOff x="0" y="260648"/>
            <a:chExt cx="9144000" cy="936104"/>
          </a:xfrm>
        </p:grpSpPr>
        <p:grpSp>
          <p:nvGrpSpPr>
            <p:cNvPr id="8" name="Grupare 93"/>
            <p:cNvGrpSpPr/>
            <p:nvPr/>
          </p:nvGrpSpPr>
          <p:grpSpPr>
            <a:xfrm>
              <a:off x="395536" y="260648"/>
              <a:ext cx="1110843" cy="936104"/>
              <a:chOff x="251520" y="188640"/>
              <a:chExt cx="1440160" cy="1213618"/>
            </a:xfrm>
          </p:grpSpPr>
          <p:sp>
            <p:nvSpPr>
              <p:cNvPr id="11" name="Dreptunghi 10"/>
              <p:cNvSpPr/>
              <p:nvPr/>
            </p:nvSpPr>
            <p:spPr>
              <a:xfrm>
                <a:off x="251520" y="188640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2" name="Dreptunghi 11"/>
              <p:cNvSpPr/>
              <p:nvPr/>
            </p:nvSpPr>
            <p:spPr>
              <a:xfrm>
                <a:off x="364791" y="188640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3" name="Dreptunghi 12"/>
              <p:cNvSpPr/>
              <p:nvPr/>
            </p:nvSpPr>
            <p:spPr>
              <a:xfrm>
                <a:off x="251520" y="301911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4" name="Dreptunghi 13"/>
              <p:cNvSpPr/>
              <p:nvPr/>
            </p:nvSpPr>
            <p:spPr>
              <a:xfrm>
                <a:off x="364791" y="301911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5" name="Dreptunghi 14"/>
              <p:cNvSpPr/>
              <p:nvPr/>
            </p:nvSpPr>
            <p:spPr>
              <a:xfrm>
                <a:off x="478062" y="188640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6" name="Dreptunghi 15"/>
              <p:cNvSpPr/>
              <p:nvPr/>
            </p:nvSpPr>
            <p:spPr>
              <a:xfrm>
                <a:off x="478062" y="301911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7" name="Dreptunghi 16"/>
              <p:cNvSpPr/>
              <p:nvPr/>
            </p:nvSpPr>
            <p:spPr>
              <a:xfrm>
                <a:off x="591333" y="301911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8" name="Dreptunghi 17"/>
              <p:cNvSpPr/>
              <p:nvPr/>
            </p:nvSpPr>
            <p:spPr>
              <a:xfrm>
                <a:off x="704604" y="301911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19" name="Dreptunghi 18"/>
              <p:cNvSpPr/>
              <p:nvPr/>
            </p:nvSpPr>
            <p:spPr>
              <a:xfrm>
                <a:off x="817875" y="301911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0" name="Dreptunghi 19"/>
              <p:cNvSpPr/>
              <p:nvPr/>
            </p:nvSpPr>
            <p:spPr>
              <a:xfrm>
                <a:off x="931146" y="301911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1" name="Dreptunghi 20"/>
              <p:cNvSpPr/>
              <p:nvPr/>
            </p:nvSpPr>
            <p:spPr>
              <a:xfrm>
                <a:off x="704604" y="188640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2" name="Dreptunghi 21"/>
              <p:cNvSpPr/>
              <p:nvPr/>
            </p:nvSpPr>
            <p:spPr>
              <a:xfrm>
                <a:off x="817875" y="188640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3" name="Dreptunghi 22"/>
              <p:cNvSpPr/>
              <p:nvPr/>
            </p:nvSpPr>
            <p:spPr>
              <a:xfrm>
                <a:off x="251520" y="415182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4" name="Dreptunghi 23"/>
              <p:cNvSpPr/>
              <p:nvPr/>
            </p:nvSpPr>
            <p:spPr>
              <a:xfrm>
                <a:off x="251520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5" name="Dreptunghi 24"/>
              <p:cNvSpPr/>
              <p:nvPr/>
            </p:nvSpPr>
            <p:spPr>
              <a:xfrm>
                <a:off x="364791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6" name="Dreptunghi 25"/>
              <p:cNvSpPr/>
              <p:nvPr/>
            </p:nvSpPr>
            <p:spPr>
              <a:xfrm>
                <a:off x="364791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7" name="Dreptunghi 26"/>
              <p:cNvSpPr/>
              <p:nvPr/>
            </p:nvSpPr>
            <p:spPr>
              <a:xfrm>
                <a:off x="364791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8" name="Dreptunghi 27"/>
              <p:cNvSpPr/>
              <p:nvPr/>
            </p:nvSpPr>
            <p:spPr>
              <a:xfrm>
                <a:off x="364791" y="1094808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29" name="Dreptunghi 28"/>
              <p:cNvSpPr/>
              <p:nvPr/>
            </p:nvSpPr>
            <p:spPr>
              <a:xfrm>
                <a:off x="251520" y="1094808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0" name="Dreptunghi 29"/>
              <p:cNvSpPr/>
              <p:nvPr/>
            </p:nvSpPr>
            <p:spPr>
              <a:xfrm>
                <a:off x="251520" y="1208079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1" name="Dreptunghi 30"/>
              <p:cNvSpPr/>
              <p:nvPr/>
            </p:nvSpPr>
            <p:spPr>
              <a:xfrm>
                <a:off x="364791" y="1208079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2" name="Dreptunghi 31"/>
              <p:cNvSpPr/>
              <p:nvPr/>
            </p:nvSpPr>
            <p:spPr>
              <a:xfrm>
                <a:off x="478062" y="1208079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3" name="Dreptunghi 32"/>
              <p:cNvSpPr/>
              <p:nvPr/>
            </p:nvSpPr>
            <p:spPr>
              <a:xfrm>
                <a:off x="591333" y="1208079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4" name="Dreptunghi 33"/>
              <p:cNvSpPr/>
              <p:nvPr/>
            </p:nvSpPr>
            <p:spPr>
              <a:xfrm>
                <a:off x="704604" y="1208079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5" name="Dreptunghi 34"/>
              <p:cNvSpPr/>
              <p:nvPr/>
            </p:nvSpPr>
            <p:spPr>
              <a:xfrm>
                <a:off x="591333" y="1321350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6" name="Dreptunghi 35"/>
              <p:cNvSpPr/>
              <p:nvPr/>
            </p:nvSpPr>
            <p:spPr>
              <a:xfrm>
                <a:off x="817875" y="1208079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7" name="Dreptunghi 36"/>
              <p:cNvSpPr/>
              <p:nvPr/>
            </p:nvSpPr>
            <p:spPr>
              <a:xfrm>
                <a:off x="704604" y="1321350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8" name="Dreptunghi 37"/>
              <p:cNvSpPr/>
              <p:nvPr/>
            </p:nvSpPr>
            <p:spPr>
              <a:xfrm>
                <a:off x="478062" y="1094808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39" name="Dreptunghi 38"/>
              <p:cNvSpPr/>
              <p:nvPr/>
            </p:nvSpPr>
            <p:spPr>
              <a:xfrm>
                <a:off x="591333" y="1094808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0" name="Dreptunghi 39"/>
              <p:cNvSpPr/>
              <p:nvPr/>
            </p:nvSpPr>
            <p:spPr>
              <a:xfrm>
                <a:off x="704604" y="1094808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1" name="Dreptunghi 40"/>
              <p:cNvSpPr/>
              <p:nvPr/>
            </p:nvSpPr>
            <p:spPr>
              <a:xfrm>
                <a:off x="817875" y="1094808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2" name="Dreptunghi 41"/>
              <p:cNvSpPr/>
              <p:nvPr/>
            </p:nvSpPr>
            <p:spPr>
              <a:xfrm>
                <a:off x="931146" y="1094808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3" name="Dreptunghi 42"/>
              <p:cNvSpPr/>
              <p:nvPr/>
            </p:nvSpPr>
            <p:spPr>
              <a:xfrm>
                <a:off x="931146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4" name="Dreptunghi 43"/>
              <p:cNvSpPr/>
              <p:nvPr/>
            </p:nvSpPr>
            <p:spPr>
              <a:xfrm>
                <a:off x="1044417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5" name="Dreptunghi 44"/>
              <p:cNvSpPr/>
              <p:nvPr/>
            </p:nvSpPr>
            <p:spPr>
              <a:xfrm>
                <a:off x="1157688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6" name="Dreptunghi 45"/>
              <p:cNvSpPr/>
              <p:nvPr/>
            </p:nvSpPr>
            <p:spPr>
              <a:xfrm>
                <a:off x="1270959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7" name="Dreptunghi 46"/>
              <p:cNvSpPr/>
              <p:nvPr/>
            </p:nvSpPr>
            <p:spPr>
              <a:xfrm>
                <a:off x="1384230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8" name="Dreptunghi 47"/>
              <p:cNvSpPr/>
              <p:nvPr/>
            </p:nvSpPr>
            <p:spPr>
              <a:xfrm>
                <a:off x="1497501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49" name="Dreptunghi 48"/>
              <p:cNvSpPr/>
              <p:nvPr/>
            </p:nvSpPr>
            <p:spPr>
              <a:xfrm>
                <a:off x="1497501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0" name="Dreptunghi 49"/>
              <p:cNvSpPr/>
              <p:nvPr/>
            </p:nvSpPr>
            <p:spPr>
              <a:xfrm>
                <a:off x="1610772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1" name="Dreptunghi 50"/>
              <p:cNvSpPr/>
              <p:nvPr/>
            </p:nvSpPr>
            <p:spPr>
              <a:xfrm>
                <a:off x="1610772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2" name="Dreptunghi 51"/>
              <p:cNvSpPr/>
              <p:nvPr/>
            </p:nvSpPr>
            <p:spPr>
              <a:xfrm>
                <a:off x="1610772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3" name="Dreptunghi 52"/>
              <p:cNvSpPr/>
              <p:nvPr/>
            </p:nvSpPr>
            <p:spPr>
              <a:xfrm>
                <a:off x="1497501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4" name="Dreptunghi 53"/>
              <p:cNvSpPr/>
              <p:nvPr/>
            </p:nvSpPr>
            <p:spPr>
              <a:xfrm>
                <a:off x="1384230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5" name="Dreptunghi 54"/>
              <p:cNvSpPr/>
              <p:nvPr/>
            </p:nvSpPr>
            <p:spPr>
              <a:xfrm>
                <a:off x="1270959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6" name="Dreptunghi 55"/>
              <p:cNvSpPr/>
              <p:nvPr/>
            </p:nvSpPr>
            <p:spPr>
              <a:xfrm>
                <a:off x="1157688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7" name="Dreptunghi 56"/>
              <p:cNvSpPr/>
              <p:nvPr/>
            </p:nvSpPr>
            <p:spPr>
              <a:xfrm>
                <a:off x="1044417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8" name="Dreptunghi 57"/>
              <p:cNvSpPr/>
              <p:nvPr/>
            </p:nvSpPr>
            <p:spPr>
              <a:xfrm>
                <a:off x="1157688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59" name="Dreptunghi 58"/>
              <p:cNvSpPr/>
              <p:nvPr/>
            </p:nvSpPr>
            <p:spPr>
              <a:xfrm>
                <a:off x="1044417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0" name="Dreptunghi 59"/>
              <p:cNvSpPr/>
              <p:nvPr/>
            </p:nvSpPr>
            <p:spPr>
              <a:xfrm>
                <a:off x="1044417" y="415182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1" name="Dreptunghi 60"/>
              <p:cNvSpPr/>
              <p:nvPr/>
            </p:nvSpPr>
            <p:spPr>
              <a:xfrm>
                <a:off x="931146" y="415182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2" name="Dreptunghi 61"/>
              <p:cNvSpPr/>
              <p:nvPr/>
            </p:nvSpPr>
            <p:spPr>
              <a:xfrm>
                <a:off x="364791" y="415182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3" name="Dreptunghi 62"/>
              <p:cNvSpPr/>
              <p:nvPr/>
            </p:nvSpPr>
            <p:spPr>
              <a:xfrm>
                <a:off x="478062" y="415182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4" name="Dreptunghi 63"/>
              <p:cNvSpPr/>
              <p:nvPr/>
            </p:nvSpPr>
            <p:spPr>
              <a:xfrm>
                <a:off x="591333" y="415182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5" name="Dreptunghi 64"/>
              <p:cNvSpPr/>
              <p:nvPr/>
            </p:nvSpPr>
            <p:spPr>
              <a:xfrm>
                <a:off x="704604" y="415182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6" name="Dreptunghi 65"/>
              <p:cNvSpPr/>
              <p:nvPr/>
            </p:nvSpPr>
            <p:spPr>
              <a:xfrm>
                <a:off x="817875" y="415182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7" name="Dreptunghi 66"/>
              <p:cNvSpPr/>
              <p:nvPr/>
            </p:nvSpPr>
            <p:spPr>
              <a:xfrm>
                <a:off x="364791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8" name="Dreptunghi 67"/>
              <p:cNvSpPr/>
              <p:nvPr/>
            </p:nvSpPr>
            <p:spPr>
              <a:xfrm>
                <a:off x="478062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69" name="Dreptunghi 68"/>
              <p:cNvSpPr/>
              <p:nvPr/>
            </p:nvSpPr>
            <p:spPr>
              <a:xfrm>
                <a:off x="591333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0" name="Dreptunghi 69"/>
              <p:cNvSpPr/>
              <p:nvPr/>
            </p:nvSpPr>
            <p:spPr>
              <a:xfrm>
                <a:off x="704604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1" name="Dreptunghi 70"/>
              <p:cNvSpPr/>
              <p:nvPr/>
            </p:nvSpPr>
            <p:spPr>
              <a:xfrm>
                <a:off x="817875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2" name="Dreptunghi 71"/>
              <p:cNvSpPr/>
              <p:nvPr/>
            </p:nvSpPr>
            <p:spPr>
              <a:xfrm>
                <a:off x="931146" y="528453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3" name="Dreptunghi 72"/>
              <p:cNvSpPr/>
              <p:nvPr/>
            </p:nvSpPr>
            <p:spPr>
              <a:xfrm>
                <a:off x="478062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4" name="Dreptunghi 73"/>
              <p:cNvSpPr/>
              <p:nvPr/>
            </p:nvSpPr>
            <p:spPr>
              <a:xfrm>
                <a:off x="591333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5" name="Dreptunghi 74"/>
              <p:cNvSpPr/>
              <p:nvPr/>
            </p:nvSpPr>
            <p:spPr>
              <a:xfrm>
                <a:off x="704604" y="641724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6" name="Dreptunghi 75"/>
              <p:cNvSpPr/>
              <p:nvPr/>
            </p:nvSpPr>
            <p:spPr>
              <a:xfrm>
                <a:off x="478062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7" name="Dreptunghi 76"/>
              <p:cNvSpPr/>
              <p:nvPr/>
            </p:nvSpPr>
            <p:spPr>
              <a:xfrm>
                <a:off x="591333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8" name="Dreptunghi 77"/>
              <p:cNvSpPr/>
              <p:nvPr/>
            </p:nvSpPr>
            <p:spPr>
              <a:xfrm>
                <a:off x="704604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79" name="Dreptunghi 78"/>
              <p:cNvSpPr/>
              <p:nvPr/>
            </p:nvSpPr>
            <p:spPr>
              <a:xfrm>
                <a:off x="478062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0" name="Dreptunghi 79"/>
              <p:cNvSpPr/>
              <p:nvPr/>
            </p:nvSpPr>
            <p:spPr>
              <a:xfrm>
                <a:off x="591333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1" name="Dreptunghi 80"/>
              <p:cNvSpPr/>
              <p:nvPr/>
            </p:nvSpPr>
            <p:spPr>
              <a:xfrm>
                <a:off x="704604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2" name="Dreptunghi 81"/>
              <p:cNvSpPr/>
              <p:nvPr/>
            </p:nvSpPr>
            <p:spPr>
              <a:xfrm>
                <a:off x="478062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3" name="Dreptunghi 82"/>
              <p:cNvSpPr/>
              <p:nvPr/>
            </p:nvSpPr>
            <p:spPr>
              <a:xfrm>
                <a:off x="591333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4" name="Dreptunghi 83"/>
              <p:cNvSpPr/>
              <p:nvPr/>
            </p:nvSpPr>
            <p:spPr>
              <a:xfrm>
                <a:off x="704604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5" name="Dreptunghi 84"/>
              <p:cNvSpPr/>
              <p:nvPr/>
            </p:nvSpPr>
            <p:spPr>
              <a:xfrm>
                <a:off x="817875" y="981537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6" name="Dreptunghi 85"/>
              <p:cNvSpPr/>
              <p:nvPr/>
            </p:nvSpPr>
            <p:spPr>
              <a:xfrm>
                <a:off x="1044417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7" name="Dreptunghi 86"/>
              <p:cNvSpPr/>
              <p:nvPr/>
            </p:nvSpPr>
            <p:spPr>
              <a:xfrm>
                <a:off x="1157688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8" name="Dreptunghi 87"/>
              <p:cNvSpPr/>
              <p:nvPr/>
            </p:nvSpPr>
            <p:spPr>
              <a:xfrm>
                <a:off x="1270959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89" name="Dreptunghi 88"/>
              <p:cNvSpPr/>
              <p:nvPr/>
            </p:nvSpPr>
            <p:spPr>
              <a:xfrm>
                <a:off x="1384230" y="868266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0" name="Dreptunghi 89"/>
              <p:cNvSpPr/>
              <p:nvPr/>
            </p:nvSpPr>
            <p:spPr>
              <a:xfrm>
                <a:off x="1044417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1" name="Dreptunghi 90"/>
              <p:cNvSpPr/>
              <p:nvPr/>
            </p:nvSpPr>
            <p:spPr>
              <a:xfrm>
                <a:off x="1157688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2" name="Dreptunghi 91"/>
              <p:cNvSpPr/>
              <p:nvPr/>
            </p:nvSpPr>
            <p:spPr>
              <a:xfrm>
                <a:off x="1270959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3" name="Dreptunghi 92"/>
              <p:cNvSpPr/>
              <p:nvPr/>
            </p:nvSpPr>
            <p:spPr>
              <a:xfrm>
                <a:off x="1384230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  <p:sp>
            <p:nvSpPr>
              <p:cNvPr id="94" name="Dreptunghi 93"/>
              <p:cNvSpPr/>
              <p:nvPr/>
            </p:nvSpPr>
            <p:spPr>
              <a:xfrm>
                <a:off x="1497501" y="754995"/>
                <a:ext cx="80908" cy="80908"/>
              </a:xfrm>
              <a:prstGeom prst="rect">
                <a:avLst/>
              </a:prstGeom>
              <a:solidFill>
                <a:srgbClr val="D2AB67"/>
              </a:solidFill>
              <a:ln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o-RO"/>
              </a:p>
            </p:txBody>
          </p:sp>
        </p:grpSp>
        <p:cxnSp>
          <p:nvCxnSpPr>
            <p:cNvPr id="9" name="Conector drept 8"/>
            <p:cNvCxnSpPr/>
            <p:nvPr/>
          </p:nvCxnSpPr>
          <p:spPr>
            <a:xfrm>
              <a:off x="0" y="764704"/>
              <a:ext cx="323528" cy="0"/>
            </a:xfrm>
            <a:prstGeom prst="line">
              <a:avLst/>
            </a:prstGeom>
            <a:ln>
              <a:solidFill>
                <a:srgbClr val="D2A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drept 9"/>
            <p:cNvCxnSpPr/>
            <p:nvPr/>
          </p:nvCxnSpPr>
          <p:spPr>
            <a:xfrm>
              <a:off x="1619672" y="764704"/>
              <a:ext cx="7524328" cy="0"/>
            </a:xfrm>
            <a:prstGeom prst="line">
              <a:avLst/>
            </a:prstGeom>
            <a:ln>
              <a:solidFill>
                <a:srgbClr val="D2AB6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" name="Grupare 95"/>
          <p:cNvGrpSpPr/>
          <p:nvPr userDrawn="1"/>
        </p:nvGrpSpPr>
        <p:grpSpPr>
          <a:xfrm>
            <a:off x="899592" y="868650"/>
            <a:ext cx="629792" cy="400110"/>
            <a:chOff x="899592" y="908720"/>
            <a:chExt cx="629792" cy="400110"/>
          </a:xfrm>
        </p:grpSpPr>
        <p:sp>
          <p:nvSpPr>
            <p:cNvPr id="97" name="CasetăText 96"/>
            <p:cNvSpPr txBox="1"/>
            <p:nvPr/>
          </p:nvSpPr>
          <p:spPr>
            <a:xfrm>
              <a:off x="899592" y="908720"/>
              <a:ext cx="50405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 sz="2000" b="1" dirty="0" smtClean="0">
                  <a:solidFill>
                    <a:srgbClr val="D2AB67"/>
                  </a:solidFill>
                </a:rPr>
                <a:t>20</a:t>
              </a:r>
              <a:endParaRPr lang="ro-RO" sz="2000" b="1" dirty="0">
                <a:solidFill>
                  <a:srgbClr val="D2AB67"/>
                </a:solidFill>
              </a:endParaRPr>
            </a:p>
          </p:txBody>
        </p:sp>
        <p:sp>
          <p:nvSpPr>
            <p:cNvPr id="98" name="Dreptunghi 97"/>
            <p:cNvSpPr/>
            <p:nvPr/>
          </p:nvSpPr>
          <p:spPr>
            <a:xfrm>
              <a:off x="1187624" y="985477"/>
              <a:ext cx="341760" cy="2832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700"/>
                </a:lnSpc>
              </a:pPr>
              <a:r>
                <a:rPr lang="ro-RO" sz="1000" dirty="0" smtClean="0">
                  <a:solidFill>
                    <a:srgbClr val="D2AB67"/>
                  </a:solidFill>
                </a:rPr>
                <a:t>de</a:t>
              </a:r>
            </a:p>
            <a:p>
              <a:pPr>
                <a:lnSpc>
                  <a:spcPts val="700"/>
                </a:lnSpc>
              </a:pPr>
              <a:r>
                <a:rPr lang="ro-RO" sz="1000" dirty="0" smtClean="0">
                  <a:solidFill>
                    <a:srgbClr val="D2AB67"/>
                  </a:solidFill>
                </a:rPr>
                <a:t>ani</a:t>
              </a:r>
              <a:endParaRPr lang="ro-RO" sz="1000" dirty="0">
                <a:solidFill>
                  <a:srgbClr val="D2AB67"/>
                </a:solidFill>
              </a:endParaRPr>
            </a:p>
          </p:txBody>
        </p:sp>
      </p:grpSp>
      <p:cxnSp>
        <p:nvCxnSpPr>
          <p:cNvPr id="110" name="Conector drept 109"/>
          <p:cNvCxnSpPr/>
          <p:nvPr userDrawn="1"/>
        </p:nvCxnSpPr>
        <p:spPr>
          <a:xfrm>
            <a:off x="2987824" y="6453336"/>
            <a:ext cx="5220072" cy="0"/>
          </a:xfrm>
          <a:prstGeom prst="line">
            <a:avLst/>
          </a:prstGeom>
          <a:ln>
            <a:solidFill>
              <a:srgbClr val="002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drept 110"/>
          <p:cNvCxnSpPr/>
          <p:nvPr userDrawn="1"/>
        </p:nvCxnSpPr>
        <p:spPr>
          <a:xfrm>
            <a:off x="8820472" y="6453336"/>
            <a:ext cx="323528" cy="0"/>
          </a:xfrm>
          <a:prstGeom prst="line">
            <a:avLst/>
          </a:prstGeom>
          <a:ln>
            <a:solidFill>
              <a:srgbClr val="002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itlu 113"/>
          <p:cNvSpPr>
            <a:spLocks noGrp="1"/>
          </p:cNvSpPr>
          <p:nvPr userDrawn="1">
            <p:ph type="title"/>
          </p:nvPr>
        </p:nvSpPr>
        <p:spPr>
          <a:xfrm>
            <a:off x="1763688" y="72008"/>
            <a:ext cx="7128792" cy="692696"/>
          </a:xfrm>
        </p:spPr>
        <p:txBody>
          <a:bodyPr anchor="b">
            <a:normAutofit/>
          </a:bodyPr>
          <a:lstStyle>
            <a:lvl1pPr>
              <a:lnSpc>
                <a:spcPts val="2600"/>
              </a:lnSpc>
              <a:defRPr sz="2800">
                <a:latin typeface="+mj-lt"/>
              </a:defRPr>
            </a:lvl1pPr>
          </a:lstStyle>
          <a:p>
            <a:r>
              <a:rPr lang="ro-RO" dirty="0" smtClean="0"/>
              <a:t>Faceți clic pentru a edita stilul de titlu Coordonator</a:t>
            </a:r>
            <a:endParaRPr lang="ro-RO" dirty="0"/>
          </a:p>
        </p:txBody>
      </p:sp>
      <p:sp>
        <p:nvSpPr>
          <p:cNvPr id="115" name="CasetăText 114"/>
          <p:cNvSpPr txBox="1"/>
          <p:nvPr userDrawn="1"/>
        </p:nvSpPr>
        <p:spPr>
          <a:xfrm>
            <a:off x="8172400" y="6186209"/>
            <a:ext cx="720080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fld id="{E5AA4088-4AE4-4FD6-9DA5-C744C12908C6}" type="slidenum">
              <a:rPr lang="ro-RO" sz="3600" smtClean="0">
                <a:solidFill>
                  <a:srgbClr val="D2AB67"/>
                </a:solidFill>
                <a:latin typeface="Calibri Light" pitchFamily="34" charset="0"/>
                <a:cs typeface="Calibri Light" pitchFamily="34" charset="0"/>
              </a:rPr>
              <a:pPr algn="ctr"/>
              <a:t>‹#›</a:t>
            </a:fld>
            <a:endParaRPr lang="ro-RO" sz="3600" dirty="0">
              <a:solidFill>
                <a:srgbClr val="D2AB67"/>
              </a:solidFill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118" name="Conector drept 117"/>
          <p:cNvCxnSpPr/>
          <p:nvPr userDrawn="1"/>
        </p:nvCxnSpPr>
        <p:spPr>
          <a:xfrm>
            <a:off x="8820472" y="6525344"/>
            <a:ext cx="323528" cy="0"/>
          </a:xfrm>
          <a:prstGeom prst="line">
            <a:avLst/>
          </a:prstGeom>
          <a:ln>
            <a:solidFill>
              <a:srgbClr val="FCD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Conector drept 118"/>
          <p:cNvCxnSpPr/>
          <p:nvPr userDrawn="1"/>
        </p:nvCxnSpPr>
        <p:spPr>
          <a:xfrm>
            <a:off x="8820472" y="6597352"/>
            <a:ext cx="323528" cy="0"/>
          </a:xfrm>
          <a:prstGeom prst="line">
            <a:avLst/>
          </a:prstGeom>
          <a:ln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CasetăText 119"/>
          <p:cNvSpPr txBox="1"/>
          <p:nvPr userDrawn="1"/>
        </p:nvSpPr>
        <p:spPr>
          <a:xfrm>
            <a:off x="329276" y="6392361"/>
            <a:ext cx="26585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i="1" dirty="0" smtClean="0">
                <a:latin typeface="Calibri Light" pitchFamily="34" charset="0"/>
                <a:cs typeface="Calibri Light" pitchFamily="34" charset="0"/>
              </a:rPr>
              <a:t>Cu gândul în viitor, acționăm în prezent!</a:t>
            </a:r>
            <a:endParaRPr lang="ro-RO" sz="1200" i="1" dirty="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132" name="Conector drept 131"/>
          <p:cNvCxnSpPr/>
          <p:nvPr userDrawn="1"/>
        </p:nvCxnSpPr>
        <p:spPr>
          <a:xfrm>
            <a:off x="2987824" y="6525344"/>
            <a:ext cx="5220072" cy="0"/>
          </a:xfrm>
          <a:prstGeom prst="line">
            <a:avLst/>
          </a:prstGeom>
          <a:ln>
            <a:solidFill>
              <a:srgbClr val="FCD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ector drept 132"/>
          <p:cNvCxnSpPr/>
          <p:nvPr userDrawn="1"/>
        </p:nvCxnSpPr>
        <p:spPr>
          <a:xfrm>
            <a:off x="2987824" y="6597352"/>
            <a:ext cx="5220072" cy="0"/>
          </a:xfrm>
          <a:prstGeom prst="line">
            <a:avLst/>
          </a:prstGeom>
          <a:ln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ector drept 133"/>
          <p:cNvCxnSpPr/>
          <p:nvPr userDrawn="1"/>
        </p:nvCxnSpPr>
        <p:spPr>
          <a:xfrm>
            <a:off x="0" y="6453336"/>
            <a:ext cx="323528" cy="0"/>
          </a:xfrm>
          <a:prstGeom prst="line">
            <a:avLst/>
          </a:prstGeom>
          <a:ln>
            <a:solidFill>
              <a:srgbClr val="002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drept 134"/>
          <p:cNvCxnSpPr/>
          <p:nvPr userDrawn="1"/>
        </p:nvCxnSpPr>
        <p:spPr>
          <a:xfrm>
            <a:off x="0" y="6525344"/>
            <a:ext cx="323528" cy="0"/>
          </a:xfrm>
          <a:prstGeom prst="line">
            <a:avLst/>
          </a:prstGeom>
          <a:ln>
            <a:solidFill>
              <a:srgbClr val="FCD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Conector drept 135"/>
          <p:cNvCxnSpPr/>
          <p:nvPr userDrawn="1"/>
        </p:nvCxnSpPr>
        <p:spPr>
          <a:xfrm>
            <a:off x="0" y="6597352"/>
            <a:ext cx="323528" cy="0"/>
          </a:xfrm>
          <a:prstGeom prst="line">
            <a:avLst/>
          </a:prstGeom>
          <a:ln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on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LUCRU\2018\2018-01-25-modificare-sigla-ADR-20-ani\ok\antet-20-ani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028748" cy="2088232"/>
          </a:xfrm>
          <a:prstGeom prst="rect">
            <a:avLst/>
          </a:prstGeom>
          <a:noFill/>
        </p:spPr>
      </p:pic>
      <p:sp>
        <p:nvSpPr>
          <p:cNvPr id="7" name="CasetăText 6"/>
          <p:cNvSpPr txBox="1"/>
          <p:nvPr userDrawn="1"/>
        </p:nvSpPr>
        <p:spPr>
          <a:xfrm>
            <a:off x="251520" y="3501008"/>
            <a:ext cx="8640960" cy="948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ro-RO" sz="5400" i="1" dirty="0" smtClean="0"/>
              <a:t>Vă </a:t>
            </a:r>
            <a:r>
              <a:rPr lang="ro-RO" sz="5400" i="1" dirty="0" smtClean="0"/>
              <a:t>mulțumesc </a:t>
            </a:r>
            <a:r>
              <a:rPr lang="ro-RO" sz="5400" i="1" baseline="0" dirty="0" smtClean="0"/>
              <a:t>pentru </a:t>
            </a:r>
            <a:r>
              <a:rPr lang="ro-RO" sz="5400" i="1" baseline="0" dirty="0" smtClean="0"/>
              <a:t>atenție!</a:t>
            </a:r>
            <a:endParaRPr lang="ro-RO" sz="5400" i="1" dirty="0"/>
          </a:p>
        </p:txBody>
      </p:sp>
      <p:grpSp>
        <p:nvGrpSpPr>
          <p:cNvPr id="16" name="Grupare 15"/>
          <p:cNvGrpSpPr/>
          <p:nvPr userDrawn="1"/>
        </p:nvGrpSpPr>
        <p:grpSpPr>
          <a:xfrm>
            <a:off x="251520" y="6021288"/>
            <a:ext cx="2232312" cy="338413"/>
            <a:chOff x="2843802" y="4509359"/>
            <a:chExt cx="2232312" cy="338413"/>
          </a:xfrm>
        </p:grpSpPr>
        <p:sp>
          <p:nvSpPr>
            <p:cNvPr id="8" name="TextBox 26"/>
            <p:cNvSpPr txBox="1">
              <a:spLocks noChangeArrowheads="1"/>
            </p:cNvSpPr>
            <p:nvPr userDrawn="1"/>
          </p:nvSpPr>
          <p:spPr bwMode="auto">
            <a:xfrm>
              <a:off x="3059832" y="4509359"/>
              <a:ext cx="2016282" cy="33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o-RO" altLang="en-US" sz="1600" dirty="0" err="1">
                  <a:latin typeface="+mn-lt"/>
                </a:rPr>
                <a:t>adrsudmunteni</a:t>
              </a:r>
              <a:r>
                <a:rPr lang="en-US" altLang="en-US" sz="1600" dirty="0">
                  <a:latin typeface="+mn-lt"/>
                </a:rPr>
                <a:t>a</a:t>
              </a:r>
              <a:endParaRPr lang="ro-RO" altLang="en-US" sz="1600" dirty="0">
                <a:latin typeface="+mn-lt"/>
              </a:endParaRPr>
            </a:p>
          </p:txBody>
        </p:sp>
        <p:pic>
          <p:nvPicPr>
            <p:cNvPr id="9" name="Picture 27" descr="social-facebook.emf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3802" y="4509359"/>
              <a:ext cx="251884" cy="25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Grupare 16"/>
          <p:cNvGrpSpPr/>
          <p:nvPr userDrawn="1"/>
        </p:nvGrpSpPr>
        <p:grpSpPr>
          <a:xfrm>
            <a:off x="2627714" y="6021288"/>
            <a:ext cx="2448342" cy="338413"/>
            <a:chOff x="2843802" y="4797271"/>
            <a:chExt cx="2448342" cy="338413"/>
          </a:xfrm>
        </p:grpSpPr>
        <p:pic>
          <p:nvPicPr>
            <p:cNvPr id="10" name="Picture 24" descr="social-twitter.emf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43802" y="4797271"/>
              <a:ext cx="251884" cy="25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25"/>
            <p:cNvSpPr txBox="1">
              <a:spLocks noChangeArrowheads="1"/>
            </p:cNvSpPr>
            <p:nvPr userDrawn="1"/>
          </p:nvSpPr>
          <p:spPr bwMode="auto">
            <a:xfrm>
              <a:off x="3059832" y="4797271"/>
              <a:ext cx="2232312" cy="33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o-RO" altLang="en-US" sz="1600" dirty="0" err="1">
                  <a:latin typeface="+mn-lt"/>
                </a:rPr>
                <a:t>ADRSudMuntenia</a:t>
              </a:r>
              <a:endParaRPr lang="ro-RO" altLang="en-US" sz="1600" dirty="0">
                <a:latin typeface="+mn-lt"/>
              </a:endParaRPr>
            </a:p>
          </p:txBody>
        </p:sp>
      </p:grpSp>
      <p:grpSp>
        <p:nvGrpSpPr>
          <p:cNvPr id="18" name="Grupare 17"/>
          <p:cNvGrpSpPr/>
          <p:nvPr userDrawn="1"/>
        </p:nvGrpSpPr>
        <p:grpSpPr>
          <a:xfrm>
            <a:off x="5147992" y="6021288"/>
            <a:ext cx="2520352" cy="338414"/>
            <a:chOff x="2843802" y="5085183"/>
            <a:chExt cx="2520352" cy="338414"/>
          </a:xfrm>
        </p:grpSpPr>
        <p:pic>
          <p:nvPicPr>
            <p:cNvPr id="12" name="Picture 22" descr="social-youtube.emf"/>
            <p:cNvPicPr>
              <a:picLocks noChangeAspect="1"/>
            </p:cNvPicPr>
            <p:nvPr userDrawn="1"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43802" y="5085183"/>
              <a:ext cx="251884" cy="251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23"/>
            <p:cNvSpPr txBox="1">
              <a:spLocks noChangeArrowheads="1"/>
            </p:cNvSpPr>
            <p:nvPr userDrawn="1"/>
          </p:nvSpPr>
          <p:spPr bwMode="auto">
            <a:xfrm>
              <a:off x="3059832" y="5085184"/>
              <a:ext cx="2304322" cy="33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o-RO" altLang="en-US" sz="1600" dirty="0" err="1">
                  <a:latin typeface="+mn-lt"/>
                </a:rPr>
                <a:t>user</a:t>
              </a:r>
              <a:r>
                <a:rPr lang="ro-RO" altLang="en-US" sz="1600" dirty="0">
                  <a:latin typeface="+mn-lt"/>
                </a:rPr>
                <a:t>/</a:t>
              </a:r>
              <a:r>
                <a:rPr lang="ro-RO" altLang="en-US" sz="1600" dirty="0" err="1">
                  <a:latin typeface="+mn-lt"/>
                </a:rPr>
                <a:t>ADRSudMunteni</a:t>
              </a:r>
              <a:r>
                <a:rPr lang="en-US" altLang="en-US" sz="1600" dirty="0">
                  <a:latin typeface="+mn-lt"/>
                </a:rPr>
                <a:t>a</a:t>
              </a:r>
              <a:endParaRPr lang="ro-RO" altLang="en-US" sz="1600" dirty="0">
                <a:latin typeface="+mn-lt"/>
              </a:endParaRPr>
            </a:p>
          </p:txBody>
        </p:sp>
      </p:grpSp>
      <p:grpSp>
        <p:nvGrpSpPr>
          <p:cNvPr id="19" name="Grupare 18"/>
          <p:cNvGrpSpPr/>
          <p:nvPr userDrawn="1"/>
        </p:nvGrpSpPr>
        <p:grpSpPr>
          <a:xfrm>
            <a:off x="8063850" y="6021288"/>
            <a:ext cx="1044654" cy="338413"/>
            <a:chOff x="2843802" y="5373096"/>
            <a:chExt cx="1044654" cy="338413"/>
          </a:xfrm>
        </p:grpSpPr>
        <p:pic>
          <p:nvPicPr>
            <p:cNvPr id="14" name="Picture 20" descr="social-pinterest.emf"/>
            <p:cNvPicPr>
              <a:picLocks noChangeAspect="1"/>
            </p:cNvPicPr>
            <p:nvPr userDrawn="1"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43802" y="5373096"/>
              <a:ext cx="251884" cy="251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21"/>
            <p:cNvSpPr txBox="1">
              <a:spLocks noChangeArrowheads="1"/>
            </p:cNvSpPr>
            <p:nvPr userDrawn="1"/>
          </p:nvSpPr>
          <p:spPr bwMode="auto">
            <a:xfrm>
              <a:off x="3059832" y="5373096"/>
              <a:ext cx="828624" cy="338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o-RO" altLang="en-US" sz="1600" dirty="0" err="1">
                  <a:latin typeface="+mn-lt"/>
                </a:rPr>
                <a:t>adrsm</a:t>
              </a:r>
              <a:endParaRPr lang="ro-RO" altLang="en-US" sz="1600" dirty="0">
                <a:latin typeface="+mn-lt"/>
              </a:endParaRPr>
            </a:p>
          </p:txBody>
        </p:sp>
      </p:grpSp>
      <p:cxnSp>
        <p:nvCxnSpPr>
          <p:cNvPr id="20" name="Conector drept 19"/>
          <p:cNvCxnSpPr/>
          <p:nvPr userDrawn="1"/>
        </p:nvCxnSpPr>
        <p:spPr>
          <a:xfrm>
            <a:off x="0" y="6525344"/>
            <a:ext cx="9144000" cy="0"/>
          </a:xfrm>
          <a:prstGeom prst="line">
            <a:avLst/>
          </a:prstGeom>
          <a:ln>
            <a:solidFill>
              <a:srgbClr val="FCD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rept 20"/>
          <p:cNvCxnSpPr/>
          <p:nvPr userDrawn="1"/>
        </p:nvCxnSpPr>
        <p:spPr>
          <a:xfrm>
            <a:off x="0" y="6597352"/>
            <a:ext cx="9144000" cy="0"/>
          </a:xfrm>
          <a:prstGeom prst="line">
            <a:avLst/>
          </a:prstGeom>
          <a:ln>
            <a:solidFill>
              <a:srgbClr val="CE11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drept 21"/>
          <p:cNvCxnSpPr/>
          <p:nvPr userDrawn="1"/>
        </p:nvCxnSpPr>
        <p:spPr>
          <a:xfrm>
            <a:off x="0" y="6453336"/>
            <a:ext cx="9144000" cy="0"/>
          </a:xfrm>
          <a:prstGeom prst="line">
            <a:avLst/>
          </a:prstGeom>
          <a:ln>
            <a:solidFill>
              <a:srgbClr val="002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ro-RO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C265B-810B-410A-A8B9-9BA99413623D}" type="datetime1">
              <a:rPr lang="ro-RO" smtClean="0"/>
              <a:pPr/>
              <a:t>09.02.2018</a:t>
            </a:fld>
            <a:endParaRPr lang="ro-RO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RO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D0B0-302A-4864-BF67-23DDA4CFF44E}" type="slidenum">
              <a:rPr lang="ro-RO" smtClean="0"/>
              <a:pPr/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\\192.168.0.239\Comunicare\Documente COMUNICARE\FOTO UTILE\Sediu ADR Sud Muntenia Calarasi\IMG_0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552" y="-30426"/>
            <a:ext cx="10332640" cy="6888426"/>
          </a:xfrm>
          <a:prstGeom prst="rect">
            <a:avLst/>
          </a:prstGeom>
          <a:noFill/>
        </p:spPr>
      </p:pic>
      <p:sp>
        <p:nvSpPr>
          <p:cNvPr id="10" name="Dreptunghi 9"/>
          <p:cNvSpPr/>
          <p:nvPr/>
        </p:nvSpPr>
        <p:spPr>
          <a:xfrm>
            <a:off x="395536" y="404664"/>
            <a:ext cx="4608512" cy="2232248"/>
          </a:xfrm>
          <a:prstGeom prst="rect">
            <a:avLst/>
          </a:prstGeom>
          <a:noFill/>
          <a:ln w="12700">
            <a:solidFill>
              <a:srgbClr val="D2AB6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7" name="Dreptunghi 6"/>
          <p:cNvSpPr/>
          <p:nvPr/>
        </p:nvSpPr>
        <p:spPr>
          <a:xfrm>
            <a:off x="611560" y="620688"/>
            <a:ext cx="4176464" cy="1800200"/>
          </a:xfrm>
          <a:prstGeom prst="rect">
            <a:avLst/>
          </a:prstGeom>
          <a:solidFill>
            <a:schemeClr val="bg1">
              <a:alpha val="50000"/>
            </a:schemeClr>
          </a:solidFill>
          <a:ln w="76200">
            <a:solidFill>
              <a:srgbClr val="D2AB6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8" name="Dreptunghi 7"/>
          <p:cNvSpPr/>
          <p:nvPr/>
        </p:nvSpPr>
        <p:spPr>
          <a:xfrm>
            <a:off x="-828600" y="4365104"/>
            <a:ext cx="11161240" cy="1872208"/>
          </a:xfrm>
          <a:prstGeom prst="rect">
            <a:avLst/>
          </a:prstGeom>
          <a:solidFill>
            <a:srgbClr val="D2AB6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 sz="4000" b="1" dirty="0" smtClean="0"/>
          </a:p>
        </p:txBody>
      </p:sp>
      <p:pic>
        <p:nvPicPr>
          <p:cNvPr id="1028" name="Picture 4" descr="D:\LUCRU\2018\2018-01-25-modificare-sigla-ADR-20-ani\ok\logo-print.e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908720"/>
            <a:ext cx="3765550" cy="1200150"/>
          </a:xfrm>
          <a:prstGeom prst="rect">
            <a:avLst/>
          </a:prstGeom>
          <a:noFill/>
        </p:spPr>
      </p:pic>
      <p:sp>
        <p:nvSpPr>
          <p:cNvPr id="12" name="Dreptunghi 11"/>
          <p:cNvSpPr/>
          <p:nvPr/>
        </p:nvSpPr>
        <p:spPr>
          <a:xfrm>
            <a:off x="539552" y="452363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Dezvoltare </a:t>
            </a:r>
            <a:r>
              <a:rPr lang="it-IT" sz="4800" b="1" dirty="0" smtClean="0">
                <a:solidFill>
                  <a:schemeClr val="bg1"/>
                </a:solidFill>
              </a:rPr>
              <a:t>Durabilă</a:t>
            </a:r>
            <a:endParaRPr lang="ro-RO" sz="4800" b="1" dirty="0" smtClean="0">
              <a:solidFill>
                <a:schemeClr val="bg1"/>
              </a:solidFill>
            </a:endParaRPr>
          </a:p>
          <a:p>
            <a:pPr algn="ctr"/>
            <a:r>
              <a:rPr lang="it-IT" sz="4800" b="1" dirty="0" smtClean="0">
                <a:solidFill>
                  <a:schemeClr val="bg1"/>
                </a:solidFill>
              </a:rPr>
              <a:t>în </a:t>
            </a:r>
            <a:r>
              <a:rPr lang="it-IT" sz="4800" b="1" dirty="0" smtClean="0">
                <a:solidFill>
                  <a:schemeClr val="bg1"/>
                </a:solidFill>
              </a:rPr>
              <a:t>Regiunea</a:t>
            </a:r>
            <a:r>
              <a:rPr lang="ro-RO" sz="4800" b="1" dirty="0" smtClean="0">
                <a:solidFill>
                  <a:schemeClr val="bg1"/>
                </a:solidFill>
              </a:rPr>
              <a:t> </a:t>
            </a:r>
            <a:r>
              <a:rPr lang="it-IT" sz="4800" b="1" dirty="0" smtClean="0">
                <a:solidFill>
                  <a:schemeClr val="bg1"/>
                </a:solidFill>
              </a:rPr>
              <a:t>Sud Muntenia</a:t>
            </a:r>
            <a:endParaRPr lang="ro-RO" sz="4800" b="1" dirty="0" smtClean="0">
              <a:solidFill>
                <a:schemeClr val="bg1"/>
              </a:solidFill>
            </a:endParaRPr>
          </a:p>
        </p:txBody>
      </p:sp>
      <p:sp>
        <p:nvSpPr>
          <p:cNvPr id="17" name="Dreptunghi 16"/>
          <p:cNvSpPr/>
          <p:nvPr/>
        </p:nvSpPr>
        <p:spPr>
          <a:xfrm>
            <a:off x="395536" y="4149080"/>
            <a:ext cx="8352928" cy="2304256"/>
          </a:xfrm>
          <a:prstGeom prst="rect">
            <a:avLst/>
          </a:prstGeom>
          <a:noFill/>
          <a:ln w="12700">
            <a:solidFill>
              <a:srgbClr val="D2AB67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Strategia Regională de Dezvoltare Inteligentă</a:t>
            </a:r>
            <a:br>
              <a:rPr lang="ro-RO" dirty="0" smtClean="0"/>
            </a:br>
            <a:r>
              <a:rPr lang="ro-RO" dirty="0" smtClean="0"/>
              <a:t>2014 – 2020 (S3)</a:t>
            </a:r>
            <a:endParaRPr lang="ro-RO" dirty="0"/>
          </a:p>
        </p:txBody>
      </p:sp>
      <p:sp>
        <p:nvSpPr>
          <p:cNvPr id="4" name="CasetăText 3"/>
          <p:cNvSpPr txBox="1"/>
          <p:nvPr/>
        </p:nvSpPr>
        <p:spPr>
          <a:xfrm>
            <a:off x="971600" y="1556792"/>
            <a:ext cx="7491474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o-RO" sz="2400" b="1" dirty="0" smtClean="0"/>
              <a:t>DOMENIILE DE SPECIALIZARE INTELIGENTĂ</a:t>
            </a:r>
            <a:r>
              <a:rPr lang="ro-RO" sz="2400" b="1" dirty="0" smtClean="0"/>
              <a:t>: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o-RO" dirty="0" smtClean="0"/>
              <a:t>CONSTRUCȚIA </a:t>
            </a:r>
            <a:r>
              <a:rPr lang="ro-RO" dirty="0" smtClean="0"/>
              <a:t>DE MAȘINI, COMPONENTE ȘI ECHIPAMENTE DE PRODUCȚIE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o-RO" dirty="0" smtClean="0"/>
              <a:t>AGRICULTURA </a:t>
            </a:r>
            <a:r>
              <a:rPr lang="ro-RO" dirty="0" smtClean="0"/>
              <a:t>ȘI INDUSTRIA ALIMENTARĂ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o-RO" dirty="0" smtClean="0"/>
              <a:t>BIOECONOMIA</a:t>
            </a:r>
            <a:r>
              <a:rPr lang="ro-RO" dirty="0" smtClean="0"/>
              <a:t>: DEZVOLTAREA ECONOMIEI CIRCULARE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o-RO" dirty="0" smtClean="0"/>
              <a:t>TURISMUL </a:t>
            </a:r>
            <a:r>
              <a:rPr lang="ro-RO" dirty="0" smtClean="0"/>
              <a:t>ȘI IDENTITATEA CULTURALĂ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o-RO" dirty="0" smtClean="0"/>
              <a:t>LOCALITĂȚI </a:t>
            </a:r>
            <a:r>
              <a:rPr lang="ro-RO" dirty="0" smtClean="0"/>
              <a:t>INTELIGENTE </a:t>
            </a:r>
          </a:p>
          <a:p>
            <a:pPr marL="342900" indent="-342900">
              <a:spcAft>
                <a:spcPts val="1800"/>
              </a:spcAft>
              <a:buClr>
                <a:srgbClr val="00B050"/>
              </a:buClr>
              <a:buFont typeface="+mj-lt"/>
              <a:buAutoNum type="arabicPeriod"/>
            </a:pPr>
            <a:r>
              <a:rPr lang="ro-RO" dirty="0" smtClean="0"/>
              <a:t>INDUSTRIE </a:t>
            </a:r>
            <a:r>
              <a:rPr lang="ro-RO" dirty="0" smtClean="0"/>
              <a:t>ȘI CERCETAREA DE ÎNALTĂ TEHNOLOGIE </a:t>
            </a:r>
            <a:endParaRPr lang="ro-R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Principalele documente strategice</a:t>
            </a:r>
            <a:endParaRPr lang="ro-RO" dirty="0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683568" y="1340768"/>
            <a:ext cx="7704138" cy="741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o-RO" altLang="en-US" b="1" dirty="0">
                <a:latin typeface="Calibri" pitchFamily="34" charset="0"/>
                <a:cs typeface="Calibri" pitchFamily="34" charset="0"/>
              </a:rPr>
              <a:t>Planul pentru Dezvoltare Regională 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679599" y="2555451"/>
            <a:ext cx="7704138" cy="876300"/>
          </a:xfrm>
          <a:prstGeom prst="rect">
            <a:avLst/>
          </a:prstGeom>
          <a:solidFill>
            <a:srgbClr val="CCFFCC"/>
          </a:solidFill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o-RO" altLang="en-US" b="1" dirty="0">
                <a:latin typeface="Calibri" pitchFamily="34" charset="0"/>
                <a:cs typeface="Calibri" pitchFamily="34" charset="0"/>
              </a:rPr>
              <a:t>Strategia Națională de Dezvoltare </a:t>
            </a:r>
          </a:p>
          <a:p>
            <a:pPr algn="ctr" eaLnBrk="1" hangingPunct="1"/>
            <a:r>
              <a:rPr lang="ro-RO" altLang="en-US" b="1" dirty="0">
                <a:latin typeface="Calibri" pitchFamily="34" charset="0"/>
                <a:cs typeface="Calibri" pitchFamily="34" charset="0"/>
              </a:rPr>
              <a:t>Regională 2014-2020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88330" y="3907728"/>
            <a:ext cx="7704138" cy="876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BA38BD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ro-RO" sz="2400" b="1" dirty="0">
                <a:latin typeface="Calibri" pitchFamily="34" charset="0"/>
                <a:ea typeface="ＭＳ Ｐゴシック" charset="0"/>
                <a:cs typeface="Calibri" pitchFamily="34" charset="0"/>
              </a:rPr>
              <a:t>Acordul de Parteneriat 2014-2020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95003" y="5255242"/>
            <a:ext cx="7704138" cy="8810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ro-RO" altLang="en-US" b="1" dirty="0">
                <a:latin typeface="Calibri" pitchFamily="34" charset="0"/>
                <a:cs typeface="Calibri" pitchFamily="34" charset="0"/>
              </a:rPr>
              <a:t>Programele </a:t>
            </a:r>
            <a:r>
              <a:rPr lang="ro-RO" altLang="en-US" b="1" dirty="0" err="1">
                <a:latin typeface="Calibri" pitchFamily="34" charset="0"/>
                <a:cs typeface="Calibri" pitchFamily="34" charset="0"/>
              </a:rPr>
              <a:t>Operaţionale</a:t>
            </a:r>
            <a:r>
              <a:rPr lang="ro-RO" altLang="en-US" b="1" dirty="0">
                <a:latin typeface="Calibri" pitchFamily="34" charset="0"/>
                <a:cs typeface="Calibri" pitchFamily="34" charset="0"/>
              </a:rPr>
              <a:t> 2014 -2020</a:t>
            </a: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H="1">
            <a:off x="4290814" y="3436514"/>
            <a:ext cx="0" cy="47121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 flipH="1">
            <a:off x="4290814" y="4788791"/>
            <a:ext cx="0" cy="47121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Line 19"/>
          <p:cNvSpPr>
            <a:spLocks noChangeShapeType="1"/>
          </p:cNvSpPr>
          <p:nvPr/>
        </p:nvSpPr>
        <p:spPr bwMode="auto">
          <a:xfrm flipH="1">
            <a:off x="4290814" y="2084237"/>
            <a:ext cx="0" cy="471214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Programul Operațional Regional 2014 - 2020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971600" y="1556792"/>
            <a:ext cx="7272808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Principalul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instrument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 de finanțare al dezvoltării la nivel regional și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local</a:t>
            </a:r>
            <a:endParaRPr lang="ro-RO" sz="24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Program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gestionat național –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reguli, priorități și alocări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naționale</a:t>
            </a:r>
            <a:endParaRPr lang="ro-RO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Respectarea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principiilor privind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dezvoltarea durabilă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, egalitatea de şanse, de gen, nediscriminarea –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criterii în evaluarea tehnică și </a:t>
            </a: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financiară</a:t>
            </a:r>
            <a:endParaRPr lang="ro-RO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Alocare 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regională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ro-RO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b="1" dirty="0" smtClean="0">
                <a:solidFill>
                  <a:srgbClr val="CE1126"/>
                </a:solidFill>
                <a:latin typeface="Calibri" pitchFamily="34" charset="0"/>
                <a:cs typeface="Calibri" pitchFamily="34" charset="0"/>
              </a:rPr>
              <a:t>952,50 </a:t>
            </a:r>
            <a:r>
              <a:rPr lang="vi-VN" sz="2400" b="1" dirty="0" smtClean="0">
                <a:solidFill>
                  <a:srgbClr val="CE1126"/>
                </a:solidFill>
                <a:latin typeface="Calibri" pitchFamily="34" charset="0"/>
                <a:cs typeface="Calibri" pitchFamily="34" charset="0"/>
              </a:rPr>
              <a:t>milioane euro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Programul Operațional Regional 2014 - 2020</a:t>
            </a:r>
            <a:endParaRPr lang="ro-RO" dirty="0"/>
          </a:p>
        </p:txBody>
      </p:sp>
      <p:graphicFrame>
        <p:nvGraphicFramePr>
          <p:cNvPr id="4" name="Table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4574518"/>
              </p:ext>
            </p:extLst>
          </p:nvPr>
        </p:nvGraphicFramePr>
        <p:xfrm>
          <a:off x="228600" y="1370130"/>
          <a:ext cx="8735888" cy="4867182"/>
        </p:xfrm>
        <a:graphic>
          <a:graphicData uri="http://schemas.openxmlformats.org/drawingml/2006/table">
            <a:tbl>
              <a:tblPr/>
              <a:tblGrid>
                <a:gridCol w="46314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445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219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AXE </a:t>
                      </a:r>
                      <a:r>
                        <a:rPr kumimoji="0" lang="en-US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PRIORITARE</a:t>
                      </a:r>
                      <a:endParaRPr kumimoji="0" lang="ro-RO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spc="-4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Alocare</a:t>
                      </a:r>
                      <a:r>
                        <a:rPr kumimoji="0" lang="en-US" altLang="en-US" sz="1800" b="1" i="0" u="none" strike="noStrike" cap="none" spc="-4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4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financiară</a:t>
                      </a:r>
                      <a:r>
                        <a:rPr kumimoji="0" lang="ro-RO" altLang="en-US" sz="18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4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Regiunea</a:t>
                      </a:r>
                      <a:r>
                        <a:rPr kumimoji="0" lang="en-US" altLang="en-US" sz="18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ro-RO" altLang="en-US" sz="1800" b="1" i="0" u="none" strike="noStrike" cap="none" spc="-4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Sud </a:t>
                      </a:r>
                      <a:r>
                        <a:rPr kumimoji="0" lang="ro-RO" altLang="en-US" sz="18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Muntenia </a:t>
                      </a:r>
                      <a:r>
                        <a:rPr kumimoji="0" lang="en-US" altLang="en-US" sz="18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(mil</a:t>
                      </a:r>
                      <a:r>
                        <a:rPr kumimoji="0" lang="ro-RO" altLang="en-US" sz="1800" b="1" i="0" u="none" strike="noStrike" cap="none" spc="-4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ioane</a:t>
                      </a:r>
                      <a:r>
                        <a:rPr kumimoji="0" lang="en-US" altLang="en-US" sz="1800" b="1" i="0" u="none" strike="noStrike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4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euro)</a:t>
                      </a:r>
                    </a:p>
                  </a:txBody>
                  <a:tcPr marT="45711" marB="45711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1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Transfer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tehnologic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27,87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2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Microîntreprinderi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,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Incubatoare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, IMM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167,74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vi-VN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pitchFamily="34" charset="0"/>
                        </a:rPr>
                        <a:t>AP </a:t>
                      </a:r>
                      <a:r>
                        <a:rPr kumimoji="0" lang="vi-VN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pitchFamily="34" charset="0"/>
                        </a:rPr>
                        <a:t>3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pitchFamily="34" charset="0"/>
                        </a:rPr>
                        <a:t>.</a:t>
                      </a:r>
                      <a:r>
                        <a:rPr kumimoji="0" lang="vi-VN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pitchFamily="34" charset="0"/>
                        </a:rPr>
                        <a:t> </a:t>
                      </a:r>
                      <a:r>
                        <a:rPr kumimoji="0" lang="vi-VN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charset="0"/>
                          <a:cs typeface="Calibri" pitchFamily="34" charset="0"/>
                        </a:rPr>
                        <a:t>Eficiență energetică și mobilitate urbană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charset="0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195,07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4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Dezvoltare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urbană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durabilă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218,29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it-IT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5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it-IT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it-IT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Patrimoniul cultural și zone abandonate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53,76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496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6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Drumuri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județene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127,65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50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7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Turism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15,63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8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Sănătate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și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social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66,94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9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Comunități</a:t>
                      </a: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defavorizate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14,10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10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10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.</a:t>
                      </a:r>
                      <a:r>
                        <a:rPr kumimoji="0" lang="en-US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 </a:t>
                      </a:r>
                      <a:r>
                        <a:rPr kumimoji="0" lang="en-US" altLang="en-US" sz="1800" b="1" i="0" u="none" strike="noStrike" cap="none" spc="-2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Educație</a:t>
                      </a:r>
                      <a:endParaRPr kumimoji="0" lang="ro-RO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MS PGothic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41,15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AP </a:t>
                      </a:r>
                      <a:r>
                        <a:rPr kumimoji="0" lang="ro-RO" altLang="en-US" sz="1800" b="1" i="0" u="none" strike="noStrike" cap="none" spc="-2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13. </a:t>
                      </a: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Regenerare urbană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o-RO" altLang="en-US" sz="1800" b="1" i="0" u="none" strike="noStrike" cap="none" spc="-2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Arial Hebrew" charset="-79"/>
                          <a:cs typeface="Calibri" pitchFamily="34" charset="0"/>
                        </a:rPr>
                        <a:t>24,29</a:t>
                      </a:r>
                      <a:endParaRPr kumimoji="0" lang="en-US" altLang="en-US" sz="1800" b="1" i="0" u="none" strike="noStrike" cap="none" spc="-2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Arial Hebrew" charset="-79"/>
                        <a:cs typeface="Calibri" pitchFamily="34" charset="0"/>
                      </a:endParaRPr>
                    </a:p>
                  </a:txBody>
                  <a:tcPr marT="45711" marB="4571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47786"/>
            <a:ext cx="3168377" cy="239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" name="Titlu 10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 smtClean="0"/>
              <a:t>Regiunea Sud Muntenia</a:t>
            </a:r>
            <a:endParaRPr lang="ro-RO" dirty="0"/>
          </a:p>
        </p:txBody>
      </p:sp>
      <p:pic>
        <p:nvPicPr>
          <p:cNvPr id="112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391802"/>
            <a:ext cx="3312368" cy="2210877"/>
          </a:xfrm>
          <a:prstGeom prst="rect">
            <a:avLst/>
          </a:prstGeom>
        </p:spPr>
      </p:pic>
      <p:sp>
        <p:nvSpPr>
          <p:cNvPr id="111" name="CasetăText 110"/>
          <p:cNvSpPr txBox="1"/>
          <p:nvPr/>
        </p:nvSpPr>
        <p:spPr>
          <a:xfrm>
            <a:off x="755576" y="3645024"/>
            <a:ext cx="755021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7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județe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34.453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km</a:t>
            </a:r>
            <a:r>
              <a:rPr lang="vi-VN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(14,50%)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3.262.847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locuitori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(2016)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PIB regional: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49%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din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media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UE28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Export: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8,58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miliarde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euro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(16,36%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din RO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în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2014)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4,837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miliarde euro - Investiții străine directe (6,9%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din RO în 2016)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Structura economiei regionale</a:t>
            </a:r>
            <a:endParaRPr lang="ro-RO" dirty="0"/>
          </a:p>
        </p:txBody>
      </p:sp>
      <p:pic>
        <p:nvPicPr>
          <p:cNvPr id="4" name="Picture 7">
            <a:extLst>
              <a:ext uri="{FF2B5EF4-FFF2-40B4-BE49-F238E27FC236}">
                <a16:creationId xmlns="" xmlns:a16="http://schemas.microsoft.com/office/drawing/2014/main" id="{028DC245-2A4A-4CF5-8CC1-1F49B4F5F3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628800"/>
            <a:ext cx="4896545" cy="3672408"/>
          </a:xfrm>
          <a:prstGeom prst="rect">
            <a:avLst/>
          </a:prstGeom>
        </p:spPr>
      </p:pic>
      <p:sp>
        <p:nvSpPr>
          <p:cNvPr id="3" name="CasetăText 2"/>
          <p:cNvSpPr txBox="1"/>
          <p:nvPr/>
        </p:nvSpPr>
        <p:spPr>
          <a:xfrm>
            <a:off x="323528" y="1756011"/>
            <a:ext cx="3763431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Agricultura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- 8.01% față de 5.70% media națională;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Industria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- 35.49% față de 28.37% media națională;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Construcțiile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- 8.13% față de 9.12% media națională;</a:t>
            </a:r>
          </a:p>
          <a:p>
            <a:pPr>
              <a:lnSpc>
                <a:spcPct val="150000"/>
              </a:lnSpc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Alte servicii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- 48.37% față de 56.81% media națională.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Agenția pentru Dezvoltare Regională</a:t>
            </a:r>
            <a:r>
              <a:rPr lang="ro-RO" dirty="0" smtClean="0"/>
              <a:t> </a:t>
            </a:r>
            <a:r>
              <a:rPr lang="it-IT" dirty="0" smtClean="0"/>
              <a:t>SUD MUNTENIA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251520" y="1484784"/>
            <a:ext cx="424847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PRINCIPALELE ATRIBUȚII</a:t>
            </a:r>
            <a:r>
              <a:rPr lang="vi-VN" sz="2400" dirty="0" smtClean="0">
                <a:latin typeface="Calibri" pitchFamily="34" charset="0"/>
                <a:cs typeface="Calibri" pitchFamily="34" charset="0"/>
              </a:rPr>
              <a:t>: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Planificare Regională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(3 perioade de programare 2002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2020)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Managementul Fondurilor Europene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Organism Intermediar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p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entru POR (2007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- 2013, 2014 - 2020) și POSCCE (2007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2013)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Promovarea regiunii și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dezvoltarea de parteneriate locale</a:t>
            </a:r>
            <a:endParaRPr lang="ro-RO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Inovare Regională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(RIS 2008-2013, Strategia S3)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Relaţii Interna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ț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ionale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(Erasmus, Interreg, etc.)</a:t>
            </a:r>
            <a:endParaRPr lang="ro-RO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 descr="\\192.168.0.239\Comunicare\Documente COMUNICARE\FOTO UTILE\Sediu ADR Sud Muntenia Calarasi\IMG_0301.JPG"/>
          <p:cNvPicPr>
            <a:picLocks noChangeAspect="1" noChangeArrowheads="1"/>
          </p:cNvPicPr>
          <p:nvPr/>
        </p:nvPicPr>
        <p:blipFill>
          <a:blip r:embed="rId2" cstate="print"/>
          <a:srcRect l="18816" r="7666"/>
          <a:stretch>
            <a:fillRect/>
          </a:stretch>
        </p:blipFill>
        <p:spPr bwMode="auto">
          <a:xfrm>
            <a:off x="4572000" y="1824691"/>
            <a:ext cx="4283968" cy="388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Agenția pentru Dezvoltare Regională SUD MUNTENIA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251520" y="2276872"/>
            <a:ext cx="424847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PLANIFICARE REGIONALĂ:</a:t>
            </a: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 Elaborarea Planului de Dezvoltare Regională 2014-2020</a:t>
            </a: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Elaborarea de studii și analize regionale ca suport pentru politicile publice</a:t>
            </a: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dirty="0" smtClean="0">
                <a:latin typeface="Calibri" pitchFamily="34" charset="0"/>
                <a:cs typeface="Calibri" pitchFamily="34" charset="0"/>
              </a:rPr>
              <a:t>Elaborarea Strategiei Regionale de Specializare Inteligentă 2014-2020 (S3)</a:t>
            </a:r>
          </a:p>
        </p:txBody>
      </p:sp>
      <p:pic>
        <p:nvPicPr>
          <p:cNvPr id="4" name="Picture 3" descr="\\192.168.0.239\Comunicare\Documente COMUNICARE\FOTO UTILE\Sediu ADR Sud Muntenia Calarasi\IMG_0301.JPG"/>
          <p:cNvPicPr>
            <a:picLocks noChangeAspect="1" noChangeArrowheads="1"/>
          </p:cNvPicPr>
          <p:nvPr/>
        </p:nvPicPr>
        <p:blipFill>
          <a:blip r:embed="rId2" cstate="print"/>
          <a:srcRect l="18816" r="7666"/>
          <a:stretch>
            <a:fillRect/>
          </a:stretch>
        </p:blipFill>
        <p:spPr bwMode="auto">
          <a:xfrm>
            <a:off x="4572000" y="1824691"/>
            <a:ext cx="4283968" cy="3884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Planul de Dezvoltare Regională 2014 – 2020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251520" y="1772816"/>
            <a:ext cx="4104456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reflectă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politicile de dezvoltare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, în conformitate cu specificul și necesitățile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regionale;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reprezintă baza strategică regională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pentru viitoarele programe de finanțare;</a:t>
            </a: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promovează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complementaritatea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intra și inter-regională și integrează prioritățile locale, județene și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regionale;</a:t>
            </a:r>
            <a:endParaRPr lang="ro-RO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implică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parteneriatul public și privat regional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 pentru dezvoltarea unei viziuni comune regională și a unui portofoliul de proiecte prioritare</a:t>
            </a:r>
            <a:r>
              <a:rPr lang="vi-VN" dirty="0" smtClean="0">
                <a:latin typeface="Calibri" pitchFamily="34" charset="0"/>
                <a:cs typeface="Calibri" pitchFamily="34" charset="0"/>
              </a:rPr>
              <a:t>.</a:t>
            </a:r>
            <a:endParaRPr lang="ro-RO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Substituent conținut 10" descr="har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988840"/>
            <a:ext cx="409029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Planul de Dezvoltare Regională 2014 – 2020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755576" y="29249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endParaRPr lang="ro-R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251520" y="1556792"/>
            <a:ext cx="864096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o-RO" sz="2400" b="1" dirty="0" smtClean="0"/>
              <a:t>OBIECTIV STRATEGIC GENERAL</a:t>
            </a:r>
            <a:r>
              <a:rPr lang="ro-RO" sz="2400" b="1" dirty="0" smtClean="0"/>
              <a:t>:</a:t>
            </a:r>
          </a:p>
          <a:p>
            <a:pPr>
              <a:spcAft>
                <a:spcPts val="1200"/>
              </a:spcAft>
            </a:pP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Stimularea unui proces de creștere economică durabilă și echilibrată </a:t>
            </a: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ro-RO" sz="2000" b="1" i="1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regiunii</a:t>
            </a:r>
            <a:r>
              <a:rPr lang="ro-RO" sz="2000" b="1" i="1" spc="-2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o-RO" sz="2000" b="1" i="1" spc="-20" dirty="0" smtClean="0">
                <a:latin typeface="Calibri" pitchFamily="34" charset="0"/>
                <a:cs typeface="Calibri" pitchFamily="34" charset="0"/>
              </a:rPr>
            </a:b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Sud </a:t>
            </a: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Muntenia, bazată pe inovare și favorabilă incluziunii sociale</a:t>
            </a: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ro-RO" sz="2000" b="1" i="1" spc="-2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care </a:t>
            </a: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să conducă la creșterea prosperității și calității vieții locuitorilor săi</a:t>
            </a:r>
            <a:r>
              <a:rPr lang="vi-VN" sz="2000" b="1" i="1" spc="-20" dirty="0" smtClean="0">
                <a:latin typeface="Calibri" pitchFamily="34" charset="0"/>
                <a:cs typeface="Calibri" pitchFamily="34" charset="0"/>
              </a:rPr>
              <a:t>.</a:t>
            </a:r>
            <a:endParaRPr lang="ro-RO" sz="2000" b="1" i="1" spc="-20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asetăText 5"/>
          <p:cNvSpPr txBox="1"/>
          <p:nvPr/>
        </p:nvSpPr>
        <p:spPr>
          <a:xfrm>
            <a:off x="251520" y="3717032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o-RO" sz="2400" b="1" dirty="0" smtClean="0"/>
              <a:t>OBIECTIVE ORIZONTALE:</a:t>
            </a: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Sustenabilitatea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Mediului</a:t>
            </a: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Oportunită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ț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Egale</a:t>
            </a:r>
          </a:p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Inovare 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ș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Societatea 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Informa</a:t>
            </a:r>
            <a:r>
              <a:rPr lang="ro-RO" dirty="0" smtClean="0">
                <a:latin typeface="Calibri" pitchFamily="34" charset="0"/>
                <a:cs typeface="Calibri" pitchFamily="34" charset="0"/>
              </a:rPr>
              <a:t>ț</a:t>
            </a:r>
            <a:r>
              <a:rPr lang="it-IT" dirty="0" smtClean="0">
                <a:latin typeface="Calibri" pitchFamily="34" charset="0"/>
                <a:cs typeface="Calibri" pitchFamily="34" charset="0"/>
              </a:rPr>
              <a:t>ională</a:t>
            </a:r>
            <a:endParaRPr lang="it-IT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Planul de Dezvoltare Regională 2014 – 2020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755576" y="29249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endParaRPr lang="ro-R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971600" y="1556792"/>
            <a:ext cx="7200800" cy="43550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vi-VN" sz="2400" b="1" dirty="0" smtClean="0">
                <a:latin typeface="Calibri" pitchFamily="34" charset="0"/>
                <a:cs typeface="Calibri" pitchFamily="34" charset="0"/>
              </a:rPr>
              <a:t>STRUCTURA</a:t>
            </a:r>
            <a:r>
              <a:rPr lang="ro-RO" sz="2400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vi-VN" sz="2400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1. Introducere				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2. Profil socio-economic al regiunii.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Disparită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ț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i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regionale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3. Analiza SWOT		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4. Strategia de dezvoltare regională	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5. Estimarea necesităţilor de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finan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ț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are</a:t>
            </a:r>
            <a:endParaRPr lang="vi-VN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6. Indicatori de realizare a obiectivelor strategiei	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7. Sistemul de implementare 	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8. Monitorizarea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9. Procesul partenerial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10. Evaluarea Planurilor pentru Dezvoltare Regională</a:t>
            </a:r>
          </a:p>
          <a:p>
            <a:pPr>
              <a:spcAft>
                <a:spcPts val="6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vi-VN" b="1" dirty="0" smtClean="0">
                <a:latin typeface="Calibri" pitchFamily="34" charset="0"/>
                <a:cs typeface="Calibri" pitchFamily="34" charset="0"/>
              </a:rPr>
              <a:t>Capitolul 11. Sinteza evaluării strategice de mediu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Planul de Dezvoltare Regională 2014 – 2020</a:t>
            </a:r>
            <a:endParaRPr lang="ro-RO" dirty="0"/>
          </a:p>
        </p:txBody>
      </p:sp>
      <p:sp>
        <p:nvSpPr>
          <p:cNvPr id="3" name="CasetăText 2"/>
          <p:cNvSpPr txBox="1"/>
          <p:nvPr/>
        </p:nvSpPr>
        <p:spPr>
          <a:xfrm>
            <a:off x="755576" y="2924944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Clr>
                <a:srgbClr val="00B050"/>
              </a:buClr>
              <a:buFont typeface="Wingdings" pitchFamily="2" charset="2"/>
              <a:buChar char="ü"/>
            </a:pPr>
            <a:endParaRPr lang="ro-RO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CasetăText 4"/>
          <p:cNvSpPr txBox="1"/>
          <p:nvPr/>
        </p:nvSpPr>
        <p:spPr>
          <a:xfrm>
            <a:off x="971600" y="1556792"/>
            <a:ext cx="7704856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ro-RO" sz="2400" b="1" dirty="0" smtClean="0">
                <a:latin typeface="Calibri" pitchFamily="34" charset="0"/>
                <a:cs typeface="Calibri" pitchFamily="34" charset="0"/>
              </a:rPr>
              <a:t>AXE PRIORITARE:</a:t>
            </a: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Prioritatea 1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Dezvoltarea durabilă a infrastructurii locale și  regionale  </a:t>
            </a: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Prioritatea 2</a:t>
            </a: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–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Dezvoltare urbană durabilă </a:t>
            </a: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Prioritatea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3 – Creșterea competitivității economiei regionale pe termen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lung</a:t>
            </a:r>
            <a:endParaRPr lang="vi-VN" b="1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Prioritatea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4 – Protecția mediului și creșterea eficienței energetice</a:t>
            </a: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Prioritatea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5 – Susținerea educației și ocupării forței de muncă</a:t>
            </a: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Prioritatea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6 – Susținerea sănătății și asistenței sociale </a:t>
            </a:r>
          </a:p>
          <a:p>
            <a:pPr>
              <a:spcAft>
                <a:spcPts val="1800"/>
              </a:spcAft>
              <a:buClr>
                <a:srgbClr val="00B050"/>
              </a:buClr>
              <a:buFont typeface="Wingdings" pitchFamily="2" charset="2"/>
              <a:buChar char="ü"/>
            </a:pPr>
            <a:r>
              <a:rPr lang="ro-RO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Prioritatea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7 – Dezvoltarea rurală și </a:t>
            </a:r>
            <a:r>
              <a:rPr lang="vi-VN" b="1" dirty="0" smtClean="0">
                <a:latin typeface="Calibri" pitchFamily="34" charset="0"/>
                <a:cs typeface="Calibri" pitchFamily="34" charset="0"/>
              </a:rPr>
              <a:t>agricultura</a:t>
            </a:r>
            <a:endParaRPr lang="vi-VN" b="1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635</Words>
  <Application>Microsoft Office PowerPoint</Application>
  <PresentationFormat>Expunere pe ecran (4:3)</PresentationFormat>
  <Paragraphs>104</Paragraphs>
  <Slides>14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14</vt:i4>
      </vt:variant>
    </vt:vector>
  </HeadingPairs>
  <TitlesOfParts>
    <vt:vector size="15" baseType="lpstr">
      <vt:lpstr>Temă Office</vt:lpstr>
      <vt:lpstr>Diapozitivul 1</vt:lpstr>
      <vt:lpstr>Regiunea Sud Muntenia</vt:lpstr>
      <vt:lpstr>Structura economiei regionale</vt:lpstr>
      <vt:lpstr>Agenția pentru Dezvoltare Regională SUD MUNTENIA</vt:lpstr>
      <vt:lpstr>Agenția pentru Dezvoltare Regională SUD MUNTENIA</vt:lpstr>
      <vt:lpstr>Planul de Dezvoltare Regională 2014 – 2020</vt:lpstr>
      <vt:lpstr>Planul de Dezvoltare Regională 2014 – 2020</vt:lpstr>
      <vt:lpstr>Planul de Dezvoltare Regională 2014 – 2020</vt:lpstr>
      <vt:lpstr>Planul de Dezvoltare Regională 2014 – 2020</vt:lpstr>
      <vt:lpstr>Strategia Regională de Dezvoltare Inteligentă 2014 – 2020 (S3)</vt:lpstr>
      <vt:lpstr>Principalele documente strategice</vt:lpstr>
      <vt:lpstr>Programul Operațional Regional 2014 - 2020</vt:lpstr>
      <vt:lpstr>Programul Operațional Regional 2014 - 2020</vt:lpstr>
      <vt:lpstr>Diapozitivul 14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IonutPopaHp</dc:creator>
  <cp:lastModifiedBy>IonutPopaHp</cp:lastModifiedBy>
  <cp:revision>30</cp:revision>
  <dcterms:created xsi:type="dcterms:W3CDTF">2018-02-09T06:41:23Z</dcterms:created>
  <dcterms:modified xsi:type="dcterms:W3CDTF">2018-02-09T10:20:57Z</dcterms:modified>
</cp:coreProperties>
</file>