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22" r:id="rId2"/>
    <p:sldId id="447" r:id="rId3"/>
    <p:sldId id="453" r:id="rId4"/>
    <p:sldId id="450" r:id="rId5"/>
    <p:sldId id="451" r:id="rId6"/>
    <p:sldId id="454" r:id="rId7"/>
    <p:sldId id="434" r:id="rId8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  <a:srgbClr val="FF9966"/>
    <a:srgbClr val="FF9933"/>
    <a:srgbClr val="FFCC66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 mediu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09" autoAdjust="0"/>
    <p:restoredTop sz="83090" autoAdjust="0"/>
  </p:normalViewPr>
  <p:slideViewPr>
    <p:cSldViewPr>
      <p:cViewPr>
        <p:scale>
          <a:sx n="71" d="100"/>
          <a:sy n="71" d="100"/>
        </p:scale>
        <p:origin x="-1642" y="-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9FD78E77-9837-4C75-855C-001C5BE2F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0937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1700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Se face clic pentru editarea stilurilor textului Coordonatorului</a:t>
            </a:r>
          </a:p>
          <a:p>
            <a:pPr lvl="1"/>
            <a:r>
              <a:rPr lang="en-US" noProof="0" smtClean="0"/>
              <a:t>Nivelul secund</a:t>
            </a:r>
          </a:p>
          <a:p>
            <a:pPr lvl="2"/>
            <a:r>
              <a:rPr lang="en-US" noProof="0" smtClean="0"/>
              <a:t>Al treilea nivel</a:t>
            </a:r>
          </a:p>
          <a:p>
            <a:pPr lvl="3"/>
            <a:r>
              <a:rPr lang="en-US" noProof="0" smtClean="0"/>
              <a:t>Al patrulea nivel</a:t>
            </a:r>
          </a:p>
          <a:p>
            <a:pPr lvl="4"/>
            <a:r>
              <a:rPr lang="en-US" noProof="0" smtClean="0"/>
              <a:t>Al cincilea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8" tIns="45878" rIns="91758" bIns="45878" numCol="1" anchor="b" anchorCtr="0" compatLnSpc="1">
            <a:prstTxWarp prst="textNoShape">
              <a:avLst/>
            </a:prstTxWarp>
          </a:bodyPr>
          <a:lstStyle>
            <a:lvl1pPr algn="r" defTabSz="917665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BDE677B4-F6E0-473A-BA01-95718D51B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E677B4-F6E0-473A-BA01-95718D51BAB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65875"/>
            <a:ext cx="914400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1042988" y="6581775"/>
            <a:ext cx="7058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o-RO" dirty="0" err="1">
                <a:latin typeface="Calibri" pitchFamily="34" charset="0"/>
              </a:rPr>
              <a:t>www.regio.adrmuntenia.ro</a:t>
            </a:r>
            <a:r>
              <a:rPr lang="ro-RO" dirty="0">
                <a:latin typeface="Calibri" pitchFamily="34" charset="0"/>
              </a:rPr>
              <a:t>                                                                                                                 </a:t>
            </a:r>
            <a:r>
              <a:rPr lang="en-US" dirty="0">
                <a:latin typeface="Calibri" pitchFamily="34" charset="0"/>
              </a:rPr>
              <a:t>www.inforegio.ro</a:t>
            </a:r>
            <a:endParaRPr lang="ro-RO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30188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sigla noua UE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14313"/>
            <a:ext cx="11398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2" descr="Sigla Guvernul Romaniei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214313"/>
            <a:ext cx="928688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Logo ADR Sud Munten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88" y="357188"/>
            <a:ext cx="1714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Sigla Instrumente structura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75" y="214313"/>
            <a:ext cx="6381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5" descr="Sigla Regio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25" y="5286375"/>
            <a:ext cx="284321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9" descr="D:\Documente\comunicare\sigla mdrap bu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938" y="333375"/>
            <a:ext cx="194468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itlu 15"/>
          <p:cNvSpPr>
            <a:spLocks noGrp="1"/>
          </p:cNvSpPr>
          <p:nvPr>
            <p:ph type="title"/>
          </p:nvPr>
        </p:nvSpPr>
        <p:spPr bwMode="auto">
          <a:xfrm>
            <a:off x="395536" y="1844824"/>
            <a:ext cx="8229600" cy="165633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o-RO" sz="3000" b="1" dirty="0" smtClean="0">
                <a:latin typeface="Calibri" pitchFamily="34" charset="0"/>
              </a:rPr>
              <a:t>ANALIZA S</a:t>
            </a:r>
            <a:r>
              <a:rPr lang="en-US" sz="3000" b="1" dirty="0" smtClean="0">
                <a:latin typeface="Calibri" pitchFamily="34" charset="0"/>
              </a:rPr>
              <a:t>WOT</a:t>
            </a:r>
            <a:r>
              <a:rPr lang="ro-RO" sz="3000" b="1" dirty="0" smtClean="0">
                <a:latin typeface="Calibri" pitchFamily="34" charset="0"/>
              </a:rPr>
              <a:t> </a:t>
            </a:r>
            <a:br>
              <a:rPr lang="ro-RO" sz="3000" b="1" dirty="0" smtClean="0">
                <a:latin typeface="Calibri" pitchFamily="34" charset="0"/>
              </a:rPr>
            </a:br>
            <a:r>
              <a:rPr lang="ro-RO" sz="3000" b="1" dirty="0" smtClean="0">
                <a:latin typeface="Calibri" pitchFamily="34" charset="0"/>
              </a:rPr>
              <a:t> DEZVOLTAREA DURABILĂ A INFRASTRUCTURII LOCALE ŞI REGIONALE</a:t>
            </a:r>
            <a:endParaRPr lang="en-US" sz="3000" dirty="0" smtClean="0">
              <a:latin typeface="Calibri" pitchFamily="34" charset="0"/>
            </a:endParaRPr>
          </a:p>
        </p:txBody>
      </p:sp>
      <p:sp>
        <p:nvSpPr>
          <p:cNvPr id="2057" name="Substituent conținut 16"/>
          <p:cNvSpPr>
            <a:spLocks noGrp="1"/>
          </p:cNvSpPr>
          <p:nvPr>
            <p:ph idx="1"/>
          </p:nvPr>
        </p:nvSpPr>
        <p:spPr bwMode="auto">
          <a:xfrm>
            <a:off x="2627784" y="4005064"/>
            <a:ext cx="3816424" cy="6492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ro-RO" sz="1800" b="1" dirty="0" smtClean="0">
                <a:latin typeface="Calibri" pitchFamily="34" charset="0"/>
              </a:rPr>
              <a:t>Târgovişte</a:t>
            </a:r>
          </a:p>
          <a:p>
            <a:pPr algn="ctr">
              <a:buFontTx/>
              <a:buNone/>
            </a:pPr>
            <a:r>
              <a:rPr lang="ro-RO" sz="1800" b="1" dirty="0" smtClean="0">
                <a:latin typeface="Calibri" pitchFamily="34" charset="0"/>
              </a:rPr>
              <a:t>20 </a:t>
            </a:r>
            <a:r>
              <a:rPr lang="ro-RO" sz="1800" b="1" dirty="0" smtClean="0">
                <a:latin typeface="Calibri" pitchFamily="34" charset="0"/>
              </a:rPr>
              <a:t>Martie 2013</a:t>
            </a:r>
            <a:endParaRPr lang="en-US" sz="1800" b="1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215008" y="260648"/>
          <a:ext cx="8821488" cy="59046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821488"/>
              </a:tblGrid>
              <a:tr h="462830"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>
                          <a:latin typeface="Calibri" pitchFamily="34" charset="0"/>
                        </a:rPr>
                        <a:t>ANALIZA</a:t>
                      </a:r>
                      <a:r>
                        <a:rPr lang="ro-RO" sz="2000" baseline="0" dirty="0" smtClean="0">
                          <a:latin typeface="Calibri" pitchFamily="34" charset="0"/>
                        </a:rPr>
                        <a:t> SWOT</a:t>
                      </a:r>
                      <a:endParaRPr lang="en-US" sz="20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424471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>
                          <a:latin typeface="Calibri" pitchFamily="34" charset="0"/>
                        </a:rPr>
                        <a:t>PUNCTE TARI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01735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TRANSPORT ŞI COMUNICAŢII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Densitate ridicată a drumurilor publice,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în special în judeţele din nordul regiunii.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Reţeaua de drumuri naţionale modernizate în proporţie de 96,09%. 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Regiunea este străbătută de secţiuni ale coridoarelor pan – europene de transport IV, VII, IX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şi de autostrăzile  A1, A2 şi A3.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Podul Prieteniei Giurgiu – Ruse, singurul punct de trecere al frontierei rutier şi feroviar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în sectorul de graniţă România – Bulgaria.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Ponderea căilor ferate electrificate mai mare decât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nivelul naţional.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Existenţa fluviului Dunărea, principala arteră de navigaţie europeană.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Existenţa a 5 porturi fluviale.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107504" y="188638"/>
          <a:ext cx="8928992" cy="61019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28992"/>
              </a:tblGrid>
              <a:tr h="414449"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>
                          <a:latin typeface="Calibri" pitchFamily="34" charset="0"/>
                        </a:rPr>
                        <a:t>ANALIZA</a:t>
                      </a:r>
                      <a:r>
                        <a:rPr lang="ro-RO" sz="2000" baseline="0" dirty="0" smtClean="0">
                          <a:latin typeface="Calibri" pitchFamily="34" charset="0"/>
                        </a:rPr>
                        <a:t> SWOT</a:t>
                      </a:r>
                      <a:endParaRPr lang="en-US" sz="20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414449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>
                          <a:latin typeface="Calibri" pitchFamily="34" charset="0"/>
                        </a:rPr>
                        <a:t>PUNCTE TARI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21977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UTILITĂŢI PUBLICE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Ponderea  ridicată  a  localităţilor  din  mediul  urban  în  care  se  distribuie  gaze        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  naturale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- 91,67%.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  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ÎNVĂŢĂMANT 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Număr ridicat al unităţilor şcolare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– locul 2 la nivel naţional în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2011. 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FONDUL DE LOCUINŢE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Locul 2 la nivel naţional în privinţa fondului de locuinţe la sfârşitul anului 2011.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Pondere foarte mare a locuinţelor aflate în proprietate privată -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98,51%.</a:t>
                      </a:r>
                    </a:p>
                    <a:p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Număr ridicat al locuinţelor terminate -</a:t>
                      </a:r>
                      <a:r>
                        <a:rPr lang="ro-RO" sz="20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l</a:t>
                      </a:r>
                      <a:r>
                        <a:rPr lang="ro-RO" sz="20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ocul 3 la nivel naţional.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o-RO" sz="2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0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TURISMUL</a:t>
                      </a:r>
                    </a:p>
                    <a:p>
                      <a:pPr marL="457200" indent="-457200" algn="l" defTabSz="914400" rtl="0" eaLnBrk="1" latinLnBrk="0" hangingPunct="1">
                        <a:buFontTx/>
                        <a:buNone/>
                      </a:pPr>
                      <a:r>
                        <a:rPr lang="ro-RO" sz="200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Infrastructură modernă pentru practicarea</a:t>
                      </a:r>
                      <a:r>
                        <a:rPr lang="ro-RO" sz="20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sporturilor de iarnă.</a:t>
                      </a:r>
                      <a:endParaRPr lang="ro-RO" sz="2000" b="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457200" indent="-457200" algn="l" defTabSz="914400" rtl="0" eaLnBrk="1" latinLnBrk="0" hangingPunct="1">
                        <a:buFontTx/>
                        <a:buNone/>
                      </a:pPr>
                      <a:r>
                        <a:rPr lang="ro-RO" sz="200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Număr ridicat al obiectivelor</a:t>
                      </a:r>
                      <a:r>
                        <a:rPr lang="ro-RO" sz="20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turistice de patrimoniu naţional.</a:t>
                      </a:r>
                      <a:endParaRPr lang="ro-RO" sz="2000" b="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342900" indent="-342900" algn="l" defTabSz="914400" rtl="0" eaLnBrk="1" latinLnBrk="0" hangingPunct="1">
                        <a:buFontTx/>
                        <a:buNone/>
                      </a:pPr>
                      <a:r>
                        <a:rPr lang="ro-RO" sz="200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Potenţial ridicat pentru practicarea turismului montan,</a:t>
                      </a:r>
                      <a:r>
                        <a:rPr lang="ro-RO" sz="20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cultural - religios, </a:t>
                      </a:r>
                    </a:p>
                    <a:p>
                      <a:pPr marL="342900" indent="-342900" algn="l" defTabSz="914400" rtl="0" eaLnBrk="1" latinLnBrk="0" hangingPunct="1">
                        <a:buFontTx/>
                        <a:buNone/>
                      </a:pPr>
                      <a:r>
                        <a:rPr lang="ro-RO" sz="20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 balneoclimateric.</a:t>
                      </a:r>
                      <a:endParaRPr lang="ro-RO" sz="2000" b="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107504" y="188641"/>
          <a:ext cx="8928992" cy="604867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28992"/>
              </a:tblGrid>
              <a:tr h="436000"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>
                          <a:latin typeface="Calibri" pitchFamily="34" charset="0"/>
                        </a:rPr>
                        <a:t>ANALIZA</a:t>
                      </a:r>
                      <a:r>
                        <a:rPr lang="ro-RO" sz="2000" baseline="0" dirty="0" smtClean="0">
                          <a:latin typeface="Calibri" pitchFamily="34" charset="0"/>
                        </a:rPr>
                        <a:t> SWOT</a:t>
                      </a:r>
                      <a:endParaRPr lang="en-US" sz="20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436000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>
                          <a:latin typeface="Calibri" pitchFamily="34" charset="0"/>
                        </a:rPr>
                        <a:t>PUNCTE SLABE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17667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TRANSPORT ŞI COMUNICAŢII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Densitate scăzută a drumurilor publice în judeţele din sudul regiunii.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Stare tehnică în general nesatisfăcătoare a drumurilor publice.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Grad scăzut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de modernizare al d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rumurilor judeţene şi comunale -15,5%.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Densitatea scăzută a căilor ferate 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36,3 km/1000 km</a:t>
                      </a:r>
                      <a:r>
                        <a:rPr lang="ro-RO" sz="2100" kern="1200" baseline="300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Nivel scăzut de conectivitate feroviară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în sudul şi estul regiunii.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Stare precară a unor sectoare de cale ferată.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Infrastructura nesatisfăcătoare a porturilor fluviale şi reducerea treptată a activităţii acestora.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Reţeaua străzilor orăşeneşti slab modernizată 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66,07%. 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UTILITĂŢI PUBLICE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Ponderea scăzută a localităţilor din mediul rural în care se distribuie gaze naturale 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21,97%.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Numărul mic al localităţilor din regiune în care se distribuie energie termică.</a:t>
                      </a:r>
                      <a:endParaRPr lang="en-US" sz="2100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107504" y="116632"/>
          <a:ext cx="8928992" cy="60849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928992"/>
              </a:tblGrid>
              <a:tr h="378114"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>
                          <a:latin typeface="Calibri" pitchFamily="34" charset="0"/>
                        </a:rPr>
                        <a:t>ANALIZA</a:t>
                      </a:r>
                      <a:r>
                        <a:rPr lang="ro-RO" sz="2000" baseline="0" dirty="0" smtClean="0">
                          <a:latin typeface="Calibri" pitchFamily="34" charset="0"/>
                        </a:rPr>
                        <a:t> SWOT</a:t>
                      </a:r>
                      <a:endParaRPr lang="en-US" sz="20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8114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>
                          <a:latin typeface="Calibri" pitchFamily="34" charset="0"/>
                        </a:rPr>
                        <a:t>PUNCTE SLABE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29244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TELECOMUNICAŢII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Pondere scăzută a conexiunilor de telefonie, doar 10,6% din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nivelul naţional în 2010.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Pondere sub media naţională a gospodăriilor cu acces la reţeaua de internet (32,9% faţă de 38,9% în 2010).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  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INFRASTRUCTURA DE ÎNVĂŢĂMÂNT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Scăderea numărului de unităţi şcolare în special în mediul rural pe fondul scăderii populaţiei. 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Scăderea numărului personalului didactic şi a populaţiei şcolare.</a:t>
                      </a:r>
                    </a:p>
                    <a:p>
                      <a:endParaRPr lang="ro-RO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TURISMUL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Infrastructura de turism balneoclimateric degradată.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Investiţii scăzute  </a:t>
                      </a:r>
                      <a:r>
                        <a:rPr lang="it-IT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pentru restaurare, valorificare şi introducerea în circuitul </a:t>
                      </a: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it-IT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turistic</a:t>
                      </a: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a obiectivelor de patrimoniu.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o-RO" sz="180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18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b="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Trasee turistice nemarcate.</a:t>
                      </a:r>
                      <a:endParaRPr lang="en-US" sz="2100" b="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 2"/>
          <p:cNvGraphicFramePr>
            <a:graphicFrameLocks noGrp="1"/>
          </p:cNvGraphicFramePr>
          <p:nvPr/>
        </p:nvGraphicFramePr>
        <p:xfrm>
          <a:off x="467544" y="620688"/>
          <a:ext cx="8208912" cy="5364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04456"/>
                <a:gridCol w="4104456"/>
              </a:tblGrid>
              <a:tr h="272767">
                <a:tc gridSpan="2">
                  <a:txBody>
                    <a:bodyPr/>
                    <a:lstStyle/>
                    <a:p>
                      <a:pPr algn="ctr"/>
                      <a:r>
                        <a:rPr lang="ro-RO" sz="2000" dirty="0" smtClean="0">
                          <a:latin typeface="Calibri" pitchFamily="34" charset="0"/>
                        </a:rPr>
                        <a:t>ANALIZA</a:t>
                      </a:r>
                      <a:r>
                        <a:rPr lang="ro-RO" sz="2000" baseline="0" dirty="0" smtClean="0">
                          <a:latin typeface="Calibri" pitchFamily="34" charset="0"/>
                        </a:rPr>
                        <a:t> SWOT</a:t>
                      </a:r>
                      <a:endParaRPr lang="en-US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32728">
                <a:tc>
                  <a:txBody>
                    <a:bodyPr/>
                    <a:lstStyle/>
                    <a:p>
                      <a:r>
                        <a:rPr lang="ro-RO" sz="2000" b="1" dirty="0" smtClean="0">
                          <a:latin typeface="Calibri" pitchFamily="34" charset="0"/>
                        </a:rPr>
                        <a:t>OPORTUNITĂŢI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2000" b="1" dirty="0" smtClean="0">
                          <a:latin typeface="Calibri" pitchFamily="34" charset="0"/>
                        </a:rPr>
                        <a:t>AMENINŢĂRI</a:t>
                      </a:r>
                      <a:endParaRPr lang="en-US" sz="20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374825">
                <a:tc>
                  <a:txBody>
                    <a:bodyPr/>
                    <a:lstStyle/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Existenţa surselor de finanţare europeană.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Poziţia geografică.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Accentul pe transportul feroviar în următoarea perioadă de programare 2014 - 2020 la nivel european.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Planul Naţional de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Transport - condiţionalitate ex-ante (capitole separate pentru transportul rutier şi feroviar).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Strategia Uniunii Europene pentru regiunea Dunării (transportul naval).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Criza economică.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Fluctuaţia 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</a:t>
                      </a: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ursului de schimb valutar.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Declinul transportului feroviar la nivel naţional.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Schimbări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legislative.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o-RO" sz="21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Capacitate scăzută de cofinanţare</a:t>
                      </a:r>
                      <a:r>
                        <a:rPr lang="ro-RO" sz="21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a autorităţilor publice locale.</a:t>
                      </a:r>
                      <a:endParaRPr lang="en-US" sz="21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" descr="sigla noua UE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3"/>
            <a:ext cx="11398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2" descr="Sigla Guvernul Romaniei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14313"/>
            <a:ext cx="928688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Logo ADR Sud Munten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357188"/>
            <a:ext cx="1714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Sigla Instrumente structura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214313"/>
            <a:ext cx="6381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5" descr="Sigla Regi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25" y="5286375"/>
            <a:ext cx="284321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Dreptunghi 10"/>
          <p:cNvSpPr>
            <a:spLocks noChangeArrowheads="1"/>
          </p:cNvSpPr>
          <p:nvPr/>
        </p:nvSpPr>
        <p:spPr bwMode="auto">
          <a:xfrm>
            <a:off x="1979613" y="4724400"/>
            <a:ext cx="55451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b="0">
                <a:latin typeface="Calibri (Corp)"/>
              </a:rPr>
              <a:t>Investim în viitorul tău!</a:t>
            </a:r>
          </a:p>
          <a:p>
            <a:pPr algn="ctr"/>
            <a:r>
              <a:rPr lang="ro-RO" b="0">
                <a:latin typeface="Calibri (Corp)"/>
              </a:rPr>
              <a:t>Proiect selectat în cadrul Programului Operaţional Regional şi co-finanţat</a:t>
            </a:r>
          </a:p>
          <a:p>
            <a:pPr algn="ctr"/>
            <a:r>
              <a:rPr lang="ro-RO" b="0">
                <a:latin typeface="Calibri (Corp)"/>
              </a:rPr>
              <a:t> de Uniunea Europeană prin Fondul European pentru Dezvoltare Regională</a:t>
            </a:r>
          </a:p>
        </p:txBody>
      </p:sp>
      <p:pic>
        <p:nvPicPr>
          <p:cNvPr id="23560" name="Picture 10" descr="D:\Documente\comunicare\sigla mdrap bu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2500" y="260350"/>
            <a:ext cx="1943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ubstituent text 4"/>
          <p:cNvSpPr txBox="1">
            <a:spLocks/>
          </p:cNvSpPr>
          <p:nvPr/>
        </p:nvSpPr>
        <p:spPr>
          <a:xfrm>
            <a:off x="722313" y="1752600"/>
            <a:ext cx="7772400" cy="6858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o-RO" sz="3200" kern="0" dirty="0">
                <a:latin typeface="Calibri (Corp)"/>
              </a:rPr>
              <a:t>VĂ MULȚUMIM PENTRU ATENȚIE</a:t>
            </a:r>
            <a:endParaRPr lang="en-US" sz="3200" kern="0" dirty="0">
              <a:latin typeface="Calibri (Corp)"/>
            </a:endParaRPr>
          </a:p>
        </p:txBody>
      </p:sp>
      <p:sp>
        <p:nvSpPr>
          <p:cNvPr id="11" name="Titlu 3"/>
          <p:cNvSpPr>
            <a:spLocks noGrp="1"/>
          </p:cNvSpPr>
          <p:nvPr>
            <p:ph type="title"/>
          </p:nvPr>
        </p:nvSpPr>
        <p:spPr>
          <a:xfrm>
            <a:off x="1547813" y="2492375"/>
            <a:ext cx="6048375" cy="2232025"/>
          </a:xfrm>
        </p:spPr>
        <p:txBody>
          <a:bodyPr>
            <a:normAutofit fontScale="9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ro-RO" sz="1800" dirty="0" smtClean="0"/>
              <a:t>	</a:t>
            </a:r>
            <a:r>
              <a:rPr lang="ro-RO" sz="1600" dirty="0" smtClean="0">
                <a:latin typeface="Calibri (Corp)"/>
              </a:rPr>
              <a:t>Serviciul Strategii, Dezvoltare, Cooperare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Direcția DEZVOLTARE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/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Agenția pentru Dezvoltare Regională SUD MUNTENIA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Str. General Constantin Pantazi, nr.7A, CĂLĂRAȘI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Telefon 0242 – 331 769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Fax  0342 – 108 001</a:t>
            </a:r>
            <a:br>
              <a:rPr lang="ro-RO" sz="1600" dirty="0" smtClean="0">
                <a:latin typeface="Calibri (Corp)"/>
              </a:rPr>
            </a:br>
            <a:r>
              <a:rPr lang="ro-RO" sz="1600" dirty="0" smtClean="0">
                <a:latin typeface="Calibri (Corp)"/>
              </a:rPr>
              <a:t>E-mail</a:t>
            </a:r>
            <a:r>
              <a:rPr lang="en-US" sz="1600" dirty="0" smtClean="0">
                <a:latin typeface="Calibri (Corp)"/>
              </a:rPr>
              <a:t>:</a:t>
            </a:r>
            <a:r>
              <a:rPr lang="ro-RO" sz="1600" dirty="0" smtClean="0">
                <a:latin typeface="Calibri (Corp)"/>
              </a:rPr>
              <a:t> </a:t>
            </a:r>
            <a:r>
              <a:rPr lang="ro-RO" sz="1600" b="1" dirty="0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programe@</a:t>
            </a:r>
            <a:r>
              <a:rPr lang="ro-RO" sz="1600" b="1" dirty="0" err="1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adrmuntenia.ro</a:t>
            </a:r>
            <a:r>
              <a:rPr lang="en-US" sz="1600" dirty="0" smtClean="0">
                <a:solidFill>
                  <a:schemeClr val="accent2"/>
                </a:solidFill>
                <a:latin typeface="Calibri (Corp)"/>
              </a:rPr>
              <a:t/>
            </a:r>
            <a:br>
              <a:rPr lang="en-US" sz="1600" dirty="0" smtClean="0">
                <a:solidFill>
                  <a:schemeClr val="accent2"/>
                </a:solidFill>
                <a:latin typeface="Calibri (Corp)"/>
              </a:rPr>
            </a:br>
            <a:r>
              <a:rPr lang="ro-RO" sz="1600" dirty="0" smtClean="0">
                <a:latin typeface="Calibri (Corp)"/>
              </a:rPr>
              <a:t>Website </a:t>
            </a:r>
            <a:r>
              <a:rPr lang="en-US" sz="1600" dirty="0" smtClean="0">
                <a:latin typeface="Calibri (Corp)"/>
              </a:rPr>
              <a:t>: </a:t>
            </a:r>
            <a:r>
              <a:rPr lang="ro-RO" sz="1600" b="1" dirty="0" err="1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www.adrmuntenia.ro</a:t>
            </a:r>
            <a:r>
              <a:rPr lang="ro-RO" sz="1600" dirty="0" smtClean="0">
                <a:solidFill>
                  <a:schemeClr val="accent6">
                    <a:lumMod val="50000"/>
                  </a:schemeClr>
                </a:solidFill>
                <a:latin typeface="Calibri (Corp)"/>
              </a:rPr>
              <a:t> 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 implicit">
  <a:themeElements>
    <a:clrScheme name="Model implici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el implici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el implic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 implici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 implici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25116</TotalTime>
  <Words>422</Words>
  <Application>Microsoft Office PowerPoint</Application>
  <PresentationFormat>Expunere pe ecran (4:3)</PresentationFormat>
  <Paragraphs>82</Paragraphs>
  <Slides>7</Slides>
  <Notes>2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7</vt:i4>
      </vt:variant>
    </vt:vector>
  </HeadingPairs>
  <TitlesOfParts>
    <vt:vector size="8" baseType="lpstr">
      <vt:lpstr>Model implicit</vt:lpstr>
      <vt:lpstr>ANALIZA SWOT   DEZVOLTAREA DURABILĂ A INFRASTRUCTURII LOCALE ŞI REGIONALE</vt:lpstr>
      <vt:lpstr>Diapozitivul 2</vt:lpstr>
      <vt:lpstr>Diapozitivul 3</vt:lpstr>
      <vt:lpstr>Diapozitivul 4</vt:lpstr>
      <vt:lpstr>Diapozitivul 5</vt:lpstr>
      <vt:lpstr>Diapozitivul 6</vt:lpstr>
      <vt:lpstr> Serviciul Strategii, Dezvoltare, Cooperare Direcția DEZVOLTARE  Agenția pentru Dezvoltare Regională SUD MUNTENIA Str. General Constantin Pantazi, nr.7A, CĂLĂRAȘI Telefon 0242 – 331 769 Fax  0342 – 108 001 E-mail: programe@adrmuntenia.ro Website : www.adrmuntenia.ro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Radu</dc:creator>
  <cp:lastModifiedBy>Florentin Georgescu</cp:lastModifiedBy>
  <cp:revision>702</cp:revision>
  <dcterms:created xsi:type="dcterms:W3CDTF">1601-01-01T00:00:00Z</dcterms:created>
  <dcterms:modified xsi:type="dcterms:W3CDTF">2013-03-19T08:35:11Z</dcterms:modified>
</cp:coreProperties>
</file>