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422" r:id="rId2"/>
    <p:sldId id="455" r:id="rId3"/>
    <p:sldId id="408" r:id="rId4"/>
    <p:sldId id="446" r:id="rId5"/>
    <p:sldId id="456" r:id="rId6"/>
    <p:sldId id="447" r:id="rId7"/>
    <p:sldId id="448" r:id="rId8"/>
    <p:sldId id="449" r:id="rId9"/>
    <p:sldId id="450" r:id="rId10"/>
    <p:sldId id="451" r:id="rId11"/>
    <p:sldId id="452" r:id="rId12"/>
    <p:sldId id="453" r:id="rId13"/>
    <p:sldId id="454" r:id="rId14"/>
    <p:sldId id="457" r:id="rId15"/>
    <p:sldId id="434" r:id="rId16"/>
  </p:sldIdLst>
  <p:sldSz cx="9144000" cy="6858000" type="screen4x3"/>
  <p:notesSz cx="6797675" cy="9926638"/>
  <p:defaultTextStyle>
    <a:defPPr>
      <a:defRPr lang="en-US"/>
    </a:defPPr>
    <a:lvl1pPr algn="l" rtl="0" fontAlgn="base">
      <a:spcBef>
        <a:spcPct val="0"/>
      </a:spcBef>
      <a:spcAft>
        <a:spcPct val="0"/>
      </a:spcAft>
      <a:defRPr sz="1200" b="1" kern="1200">
        <a:solidFill>
          <a:schemeClr val="tx1"/>
        </a:solidFill>
        <a:latin typeface="Arial" pitchFamily="34" charset="0"/>
        <a:ea typeface="+mn-ea"/>
        <a:cs typeface="+mn-cs"/>
      </a:defRPr>
    </a:lvl1pPr>
    <a:lvl2pPr marL="457200" algn="l" rtl="0" fontAlgn="base">
      <a:spcBef>
        <a:spcPct val="0"/>
      </a:spcBef>
      <a:spcAft>
        <a:spcPct val="0"/>
      </a:spcAft>
      <a:defRPr sz="1200" b="1" kern="1200">
        <a:solidFill>
          <a:schemeClr val="tx1"/>
        </a:solidFill>
        <a:latin typeface="Arial" pitchFamily="34" charset="0"/>
        <a:ea typeface="+mn-ea"/>
        <a:cs typeface="+mn-cs"/>
      </a:defRPr>
    </a:lvl2pPr>
    <a:lvl3pPr marL="914400" algn="l" rtl="0" fontAlgn="base">
      <a:spcBef>
        <a:spcPct val="0"/>
      </a:spcBef>
      <a:spcAft>
        <a:spcPct val="0"/>
      </a:spcAft>
      <a:defRPr sz="1200" b="1" kern="1200">
        <a:solidFill>
          <a:schemeClr val="tx1"/>
        </a:solidFill>
        <a:latin typeface="Arial" pitchFamily="34" charset="0"/>
        <a:ea typeface="+mn-ea"/>
        <a:cs typeface="+mn-cs"/>
      </a:defRPr>
    </a:lvl3pPr>
    <a:lvl4pPr marL="1371600" algn="l" rtl="0" fontAlgn="base">
      <a:spcBef>
        <a:spcPct val="0"/>
      </a:spcBef>
      <a:spcAft>
        <a:spcPct val="0"/>
      </a:spcAft>
      <a:defRPr sz="1200" b="1" kern="1200">
        <a:solidFill>
          <a:schemeClr val="tx1"/>
        </a:solidFill>
        <a:latin typeface="Arial" pitchFamily="34" charset="0"/>
        <a:ea typeface="+mn-ea"/>
        <a:cs typeface="+mn-cs"/>
      </a:defRPr>
    </a:lvl4pPr>
    <a:lvl5pPr marL="1828800" algn="l" rtl="0" fontAlgn="base">
      <a:spcBef>
        <a:spcPct val="0"/>
      </a:spcBef>
      <a:spcAft>
        <a:spcPct val="0"/>
      </a:spcAft>
      <a:defRPr sz="1200" b="1" kern="1200">
        <a:solidFill>
          <a:schemeClr val="tx1"/>
        </a:solidFill>
        <a:latin typeface="Arial" pitchFamily="34" charset="0"/>
        <a:ea typeface="+mn-ea"/>
        <a:cs typeface="+mn-cs"/>
      </a:defRPr>
    </a:lvl5pPr>
    <a:lvl6pPr marL="2286000" algn="l" defTabSz="914400" rtl="0" eaLnBrk="1" latinLnBrk="0" hangingPunct="1">
      <a:defRPr sz="1200" b="1" kern="1200">
        <a:solidFill>
          <a:schemeClr val="tx1"/>
        </a:solidFill>
        <a:latin typeface="Arial" pitchFamily="34" charset="0"/>
        <a:ea typeface="+mn-ea"/>
        <a:cs typeface="+mn-cs"/>
      </a:defRPr>
    </a:lvl6pPr>
    <a:lvl7pPr marL="2743200" algn="l" defTabSz="914400" rtl="0" eaLnBrk="1" latinLnBrk="0" hangingPunct="1">
      <a:defRPr sz="1200" b="1" kern="1200">
        <a:solidFill>
          <a:schemeClr val="tx1"/>
        </a:solidFill>
        <a:latin typeface="Arial" pitchFamily="34" charset="0"/>
        <a:ea typeface="+mn-ea"/>
        <a:cs typeface="+mn-cs"/>
      </a:defRPr>
    </a:lvl7pPr>
    <a:lvl8pPr marL="3200400" algn="l" defTabSz="914400" rtl="0" eaLnBrk="1" latinLnBrk="0" hangingPunct="1">
      <a:defRPr sz="1200" b="1" kern="1200">
        <a:solidFill>
          <a:schemeClr val="tx1"/>
        </a:solidFill>
        <a:latin typeface="Arial" pitchFamily="34" charset="0"/>
        <a:ea typeface="+mn-ea"/>
        <a:cs typeface="+mn-cs"/>
      </a:defRPr>
    </a:lvl8pPr>
    <a:lvl9pPr marL="3657600" algn="l" defTabSz="914400" rtl="0" eaLnBrk="1" latinLnBrk="0" hangingPunct="1">
      <a:defRPr sz="1200" b="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9966"/>
    <a:srgbClr val="FF9933"/>
    <a:srgbClr val="FFCC66"/>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09" autoAdjust="0"/>
    <p:restoredTop sz="83090" autoAdjust="0"/>
  </p:normalViewPr>
  <p:slideViewPr>
    <p:cSldViewPr>
      <p:cViewPr>
        <p:scale>
          <a:sx n="71" d="100"/>
          <a:sy n="71" d="100"/>
        </p:scale>
        <p:origin x="-1642" y="-1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758" tIns="45878" rIns="91758" bIns="45878" numCol="1" anchor="t" anchorCtr="0" compatLnSpc="1">
            <a:prstTxWarp prst="textNoShape">
              <a:avLst/>
            </a:prstTxWarp>
          </a:bodyPr>
          <a:lstStyle>
            <a:lvl1pPr defTabSz="917665">
              <a:defRPr b="0">
                <a:latin typeface="Times New Roman" pitchFamily="18" charset="0"/>
              </a:defRPr>
            </a:lvl1pPr>
          </a:lstStyle>
          <a:p>
            <a:pPr>
              <a:defRPr/>
            </a:pPr>
            <a:endParaRPr lang="en-US"/>
          </a:p>
        </p:txBody>
      </p:sp>
      <p:sp>
        <p:nvSpPr>
          <p:cNvPr id="46083"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758" tIns="45878" rIns="91758" bIns="45878" numCol="1" anchor="t" anchorCtr="0" compatLnSpc="1">
            <a:prstTxWarp prst="textNoShape">
              <a:avLst/>
            </a:prstTxWarp>
          </a:bodyPr>
          <a:lstStyle>
            <a:lvl1pPr algn="r" defTabSz="917665">
              <a:defRPr b="0">
                <a:latin typeface="Times New Roman" pitchFamily="18" charset="0"/>
              </a:defRPr>
            </a:lvl1pPr>
          </a:lstStyle>
          <a:p>
            <a:pPr>
              <a:defRPr/>
            </a:pPr>
            <a:endParaRPr lang="en-US"/>
          </a:p>
        </p:txBody>
      </p:sp>
      <p:sp>
        <p:nvSpPr>
          <p:cNvPr id="46084"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758" tIns="45878" rIns="91758" bIns="45878" numCol="1" anchor="b" anchorCtr="0" compatLnSpc="1">
            <a:prstTxWarp prst="textNoShape">
              <a:avLst/>
            </a:prstTxWarp>
          </a:bodyPr>
          <a:lstStyle>
            <a:lvl1pPr defTabSz="917665">
              <a:defRPr b="0">
                <a:latin typeface="Times New Roman" pitchFamily="18" charset="0"/>
              </a:defRPr>
            </a:lvl1pPr>
          </a:lstStyle>
          <a:p>
            <a:pPr>
              <a:defRPr/>
            </a:pPr>
            <a:endParaRPr lang="en-US"/>
          </a:p>
        </p:txBody>
      </p:sp>
      <p:sp>
        <p:nvSpPr>
          <p:cNvPr id="46085"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758" tIns="45878" rIns="91758" bIns="45878" numCol="1" anchor="b" anchorCtr="0" compatLnSpc="1">
            <a:prstTxWarp prst="textNoShape">
              <a:avLst/>
            </a:prstTxWarp>
          </a:bodyPr>
          <a:lstStyle>
            <a:lvl1pPr algn="r" defTabSz="917665">
              <a:defRPr b="0">
                <a:latin typeface="Times New Roman" pitchFamily="18" charset="0"/>
              </a:defRPr>
            </a:lvl1pPr>
          </a:lstStyle>
          <a:p>
            <a:pPr>
              <a:defRPr/>
            </a:pPr>
            <a:fld id="{9FD78E77-9837-4C75-855C-001C5BE2F09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758" tIns="45878" rIns="91758" bIns="45878" numCol="1" anchor="t" anchorCtr="0" compatLnSpc="1">
            <a:prstTxWarp prst="textNoShape">
              <a:avLst/>
            </a:prstTxWarp>
          </a:bodyPr>
          <a:lstStyle>
            <a:lvl1pPr defTabSz="917665">
              <a:defRPr b="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758" tIns="45878" rIns="91758" bIns="45878" numCol="1" anchor="t" anchorCtr="0" compatLnSpc="1">
            <a:prstTxWarp prst="textNoShape">
              <a:avLst/>
            </a:prstTxWarp>
          </a:bodyPr>
          <a:lstStyle>
            <a:lvl1pPr algn="r" defTabSz="917665">
              <a:defRPr b="0">
                <a:latin typeface="Times New Roman" pitchFamily="18" charset="0"/>
              </a:defRPr>
            </a:lvl1pPr>
          </a:lstStyle>
          <a:p>
            <a:pPr>
              <a:defRPr/>
            </a:pPr>
            <a:endParaRPr lang="en-US"/>
          </a:p>
        </p:txBody>
      </p:sp>
      <p:sp>
        <p:nvSpPr>
          <p:cNvPr id="24580" name="Rectangle 4"/>
          <p:cNvSpPr>
            <a:spLocks noGrp="1" noRot="1" noChangeAspect="1" noChangeArrowheads="1" noTextEdit="1"/>
          </p:cNvSpPr>
          <p:nvPr>
            <p:ph type="sldImg" idx="2"/>
          </p:nvPr>
        </p:nvSpPr>
        <p:spPr bwMode="auto">
          <a:xfrm>
            <a:off x="919163" y="746125"/>
            <a:ext cx="4960937" cy="3722688"/>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679450" y="4711700"/>
            <a:ext cx="5438775" cy="4468813"/>
          </a:xfrm>
          <a:prstGeom prst="rect">
            <a:avLst/>
          </a:prstGeom>
          <a:noFill/>
          <a:ln w="9525">
            <a:noFill/>
            <a:miter lim="800000"/>
            <a:headEnd/>
            <a:tailEnd/>
          </a:ln>
          <a:effectLst/>
        </p:spPr>
        <p:txBody>
          <a:bodyPr vert="horz" wrap="square" lIns="91758" tIns="45878" rIns="91758" bIns="45878" numCol="1" anchor="t" anchorCtr="0" compatLnSpc="1">
            <a:prstTxWarp prst="textNoShape">
              <a:avLst/>
            </a:prstTxWarp>
          </a:bodyPr>
          <a:lstStyle/>
          <a:p>
            <a:pPr lvl="0"/>
            <a:r>
              <a:rPr lang="en-US" noProof="0" smtClean="0"/>
              <a:t>Se face clic pentru editarea stilurilor textului Coordonatorului</a:t>
            </a:r>
          </a:p>
          <a:p>
            <a:pPr lvl="1"/>
            <a:r>
              <a:rPr lang="en-US" noProof="0" smtClean="0"/>
              <a:t>Nivelul secund</a:t>
            </a:r>
          </a:p>
          <a:p>
            <a:pPr lvl="2"/>
            <a:r>
              <a:rPr lang="en-US" noProof="0" smtClean="0"/>
              <a:t>Al treilea nivel</a:t>
            </a:r>
          </a:p>
          <a:p>
            <a:pPr lvl="3"/>
            <a:r>
              <a:rPr lang="en-US" noProof="0" smtClean="0"/>
              <a:t>Al patrulea nivel</a:t>
            </a:r>
          </a:p>
          <a:p>
            <a:pPr lvl="4"/>
            <a:r>
              <a:rPr lang="en-US" noProof="0" smtClean="0"/>
              <a:t>Al cincilea nivel</a:t>
            </a:r>
          </a:p>
        </p:txBody>
      </p:sp>
      <p:sp>
        <p:nvSpPr>
          <p:cNvPr id="512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758" tIns="45878" rIns="91758" bIns="45878" numCol="1" anchor="b" anchorCtr="0" compatLnSpc="1">
            <a:prstTxWarp prst="textNoShape">
              <a:avLst/>
            </a:prstTxWarp>
          </a:bodyPr>
          <a:lstStyle>
            <a:lvl1pPr defTabSz="917665">
              <a:defRPr b="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758" tIns="45878" rIns="91758" bIns="45878" numCol="1" anchor="b" anchorCtr="0" compatLnSpc="1">
            <a:prstTxWarp prst="textNoShape">
              <a:avLst/>
            </a:prstTxWarp>
          </a:bodyPr>
          <a:lstStyle>
            <a:lvl1pPr algn="r" defTabSz="917665">
              <a:defRPr b="0">
                <a:latin typeface="Times New Roman" pitchFamily="18" charset="0"/>
              </a:defRPr>
            </a:lvl1pPr>
          </a:lstStyle>
          <a:p>
            <a:pPr>
              <a:defRPr/>
            </a:pPr>
            <a:fld id="{BDE677B4-F6E0-473A-BA01-95718D51BA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ro-RO" sz="1200" dirty="0" smtClean="0">
                <a:latin typeface="Calibri" pitchFamily="34" charset="0"/>
              </a:rPr>
              <a:t>Creşterea suprafeţei locuibile</a:t>
            </a:r>
          </a:p>
          <a:p>
            <a:pPr marL="0" marR="0" indent="0" algn="l" defTabSz="914400" rtl="0" eaLnBrk="0" fontAlgn="base" latinLnBrk="0" hangingPunct="0">
              <a:lnSpc>
                <a:spcPct val="100000"/>
              </a:lnSpc>
              <a:spcBef>
                <a:spcPct val="30000"/>
              </a:spcBef>
              <a:spcAft>
                <a:spcPct val="0"/>
              </a:spcAft>
              <a:buClrTx/>
              <a:buSzTx/>
              <a:buFontTx/>
              <a:buNone/>
              <a:tabLst/>
              <a:defRPr/>
            </a:pPr>
            <a:r>
              <a:rPr lang="ro-RO" dirty="0" smtClean="0"/>
              <a:t>36,58 in 2004 –</a:t>
            </a:r>
            <a:r>
              <a:rPr lang="ro-RO" baseline="0" dirty="0" smtClean="0"/>
              <a:t> 37,96 in 2011</a:t>
            </a: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1314450" lvl="2" indent="-514350">
              <a:buNone/>
            </a:pPr>
            <a:r>
              <a:rPr lang="en-US" sz="1800" dirty="0" err="1" smtClean="0">
                <a:solidFill>
                  <a:srgbClr val="FF0000"/>
                </a:solidFill>
              </a:rPr>
              <a:t>Densitate</a:t>
            </a:r>
            <a:r>
              <a:rPr lang="en-US" sz="1800" dirty="0" smtClean="0">
                <a:solidFill>
                  <a:srgbClr val="FF0000"/>
                </a:solidFill>
              </a:rPr>
              <a:t> </a:t>
            </a:r>
            <a:r>
              <a:rPr lang="ro-RO" sz="1800" dirty="0" smtClean="0">
                <a:solidFill>
                  <a:srgbClr val="FF0000"/>
                </a:solidFill>
              </a:rPr>
              <a:t>uşor peste media naţională 28,11 km drumuri judeţene şi comunale/100 km</a:t>
            </a:r>
            <a:r>
              <a:rPr lang="ro-RO" sz="1800" baseline="30000" dirty="0" smtClean="0">
                <a:solidFill>
                  <a:srgbClr val="FF0000"/>
                </a:solidFill>
              </a:rPr>
              <a:t>2 </a:t>
            </a:r>
            <a:r>
              <a:rPr lang="ro-RO" sz="1800" dirty="0" smtClean="0">
                <a:solidFill>
                  <a:srgbClr val="FF0000"/>
                </a:solidFill>
              </a:rPr>
              <a:t>teritoriu</a:t>
            </a:r>
            <a:endParaRPr lang="en-US" sz="1800" dirty="0" smtClean="0">
              <a:solidFill>
                <a:srgbClr val="FF0000"/>
              </a:solidFill>
            </a:endParaRPr>
          </a:p>
          <a:p>
            <a:pPr marL="1314450" lvl="2" indent="-514350">
              <a:buNone/>
            </a:pPr>
            <a:r>
              <a:rPr lang="en-US" sz="1800" dirty="0" err="1" smtClean="0">
                <a:solidFill>
                  <a:srgbClr val="FF0000"/>
                </a:solidFill>
              </a:rPr>
              <a:t>Valori</a:t>
            </a:r>
            <a:r>
              <a:rPr lang="en-US" sz="1800" baseline="0" dirty="0" smtClean="0">
                <a:solidFill>
                  <a:srgbClr val="FF0000"/>
                </a:solidFill>
              </a:rPr>
              <a:t> </a:t>
            </a:r>
            <a:r>
              <a:rPr lang="en-US" sz="1800" baseline="0" dirty="0" err="1" smtClean="0">
                <a:solidFill>
                  <a:srgbClr val="FF0000"/>
                </a:solidFill>
              </a:rPr>
              <a:t>ridicate</a:t>
            </a:r>
            <a:r>
              <a:rPr lang="en-US" sz="1800" baseline="0" dirty="0" smtClean="0">
                <a:solidFill>
                  <a:srgbClr val="FF0000"/>
                </a:solidFill>
              </a:rPr>
              <a:t> </a:t>
            </a:r>
            <a:r>
              <a:rPr lang="en-US" sz="1800" baseline="0" dirty="0" err="1" smtClean="0">
                <a:solidFill>
                  <a:srgbClr val="FF0000"/>
                </a:solidFill>
              </a:rPr>
              <a:t>pentru</a:t>
            </a:r>
            <a:r>
              <a:rPr lang="en-US" sz="1800" baseline="0" dirty="0" smtClean="0">
                <a:solidFill>
                  <a:srgbClr val="FF0000"/>
                </a:solidFill>
              </a:rPr>
              <a:t> </a:t>
            </a:r>
            <a:r>
              <a:rPr lang="en-US" sz="1800" baseline="0" dirty="0" err="1" smtClean="0">
                <a:solidFill>
                  <a:srgbClr val="FF0000"/>
                </a:solidFill>
              </a:rPr>
              <a:t>jude</a:t>
            </a:r>
            <a:r>
              <a:rPr lang="ro-RO" sz="1800" baseline="0" dirty="0" err="1" smtClean="0">
                <a:solidFill>
                  <a:srgbClr val="FF0000"/>
                </a:solidFill>
              </a:rPr>
              <a:t>ţele</a:t>
            </a:r>
            <a:r>
              <a:rPr lang="ro-RO" sz="1800" baseline="0" dirty="0" smtClean="0">
                <a:solidFill>
                  <a:srgbClr val="FF0000"/>
                </a:solidFill>
              </a:rPr>
              <a:t> din nordul regiunii</a:t>
            </a:r>
            <a:endParaRPr lang="ro-RO" sz="1800" dirty="0" smtClean="0">
              <a:solidFill>
                <a:srgbClr val="FF0000"/>
              </a:solidFill>
            </a:endParaRPr>
          </a:p>
          <a:p>
            <a:pPr marL="1314450" lvl="2" indent="-514350">
              <a:buNone/>
            </a:pPr>
            <a:r>
              <a:rPr lang="ro-RO" sz="1800" dirty="0" smtClean="0"/>
              <a:t>→ Argeş 42,35 km drumuri judeţene şi comunale/100 km</a:t>
            </a:r>
            <a:r>
              <a:rPr lang="ro-RO" sz="1800" baseline="30000" dirty="0" smtClean="0"/>
              <a:t>2</a:t>
            </a:r>
            <a:r>
              <a:rPr lang="ro-RO" sz="1800" dirty="0" smtClean="0"/>
              <a:t> teritoriu </a:t>
            </a:r>
          </a:p>
          <a:p>
            <a:pPr marL="1314450" lvl="2" indent="-514350">
              <a:buNone/>
            </a:pPr>
            <a:r>
              <a:rPr lang="ro-RO" sz="1800" dirty="0" smtClean="0"/>
              <a:t>→ Prahova 40,54 km drumuri judeţene şi comunale/100 km</a:t>
            </a:r>
            <a:r>
              <a:rPr lang="ro-RO" sz="1800" baseline="30000" dirty="0" smtClean="0"/>
              <a:t>2</a:t>
            </a:r>
            <a:r>
              <a:rPr lang="ro-RO" sz="1800" dirty="0" smtClean="0"/>
              <a:t> teritoriu </a:t>
            </a:r>
          </a:p>
          <a:p>
            <a:pPr marL="1314450" lvl="2" indent="-514350">
              <a:buNone/>
            </a:pPr>
            <a:r>
              <a:rPr lang="ro-RO" sz="1800" dirty="0" smtClean="0"/>
              <a:t>→ Dâmboviţa 37,17 km drumuri judeţene şi comunale/100 km</a:t>
            </a:r>
            <a:r>
              <a:rPr lang="ro-RO" sz="1800" baseline="30000" dirty="0" smtClean="0"/>
              <a:t>2</a:t>
            </a:r>
            <a:r>
              <a:rPr lang="ro-RO" sz="1800" dirty="0" smtClean="0"/>
              <a:t> teritoriu </a:t>
            </a:r>
          </a:p>
          <a:p>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lvl="0"/>
            <a:r>
              <a:rPr lang="ro-RO" sz="1200" kern="1200" dirty="0" smtClean="0">
                <a:solidFill>
                  <a:schemeClr val="tx1"/>
                </a:solidFill>
                <a:latin typeface="Times New Roman" pitchFamily="18" charset="0"/>
                <a:ea typeface="+mn-ea"/>
                <a:cs typeface="+mn-cs"/>
              </a:rPr>
              <a:t>PROBLEME</a:t>
            </a:r>
          </a:p>
          <a:p>
            <a:pPr lvl="0"/>
            <a:r>
              <a:rPr lang="ro-RO" sz="1200" kern="1200" dirty="0" smtClean="0">
                <a:solidFill>
                  <a:schemeClr val="tx1"/>
                </a:solidFill>
                <a:latin typeface="Times New Roman" pitchFamily="18" charset="0"/>
                <a:ea typeface="+mn-ea"/>
                <a:cs typeface="+mn-cs"/>
              </a:rPr>
              <a:t>lipsa inelelor rutiere în majoritatea oraşelor şi comunelor ceea ce conduce la creşterea duratei de deplasare, creşterea consumurilor de combustibili, a gradului de poluare şi implicit, a costurilor de transport; </a:t>
            </a:r>
            <a:endParaRPr lang="en-US" sz="1200" kern="1200" dirty="0" smtClean="0">
              <a:solidFill>
                <a:schemeClr val="tx1"/>
              </a:solidFill>
              <a:latin typeface="Times New Roman" pitchFamily="18" charset="0"/>
              <a:ea typeface="+mn-ea"/>
              <a:cs typeface="+mn-cs"/>
            </a:endParaRPr>
          </a:p>
          <a:p>
            <a:pPr lvl="0"/>
            <a:r>
              <a:rPr lang="ro-RO" sz="1200" kern="1200" dirty="0" smtClean="0">
                <a:solidFill>
                  <a:schemeClr val="tx1"/>
                </a:solidFill>
                <a:latin typeface="Times New Roman" pitchFamily="18" charset="0"/>
                <a:ea typeface="+mn-ea"/>
                <a:cs typeface="+mn-cs"/>
              </a:rPr>
              <a:t>capacitatea portantă redusă, cu efecte imediate asupra gradului de atracţie a fluxului de mărfuri şi călători, transportaţi pe căile rutiere din cadrul infrastructurii secundare ;</a:t>
            </a:r>
            <a:endParaRPr lang="en-US" sz="1200" kern="1200" dirty="0" smtClean="0">
              <a:solidFill>
                <a:schemeClr val="tx1"/>
              </a:solidFill>
              <a:latin typeface="Times New Roman" pitchFamily="18" charset="0"/>
              <a:ea typeface="+mn-ea"/>
              <a:cs typeface="+mn-cs"/>
            </a:endParaRPr>
          </a:p>
          <a:p>
            <a:pPr lvl="0"/>
            <a:r>
              <a:rPr lang="ro-RO" sz="1200" kern="1200" dirty="0" smtClean="0">
                <a:solidFill>
                  <a:schemeClr val="tx1"/>
                </a:solidFill>
                <a:latin typeface="Times New Roman" pitchFamily="18" charset="0"/>
                <a:ea typeface="+mn-ea"/>
                <a:cs typeface="+mn-cs"/>
              </a:rPr>
              <a:t>semnalizare </a:t>
            </a:r>
            <a:r>
              <a:rPr lang="ro-RO" sz="1200" kern="1200" dirty="0" err="1" smtClean="0">
                <a:solidFill>
                  <a:schemeClr val="tx1"/>
                </a:solidFill>
                <a:latin typeface="Times New Roman" pitchFamily="18" charset="0"/>
                <a:ea typeface="+mn-ea"/>
                <a:cs typeface="+mn-cs"/>
              </a:rPr>
              <a:t>insuficentă</a:t>
            </a:r>
            <a:r>
              <a:rPr lang="ro-RO" sz="1200" kern="1200" dirty="0" smtClean="0">
                <a:solidFill>
                  <a:schemeClr val="tx1"/>
                </a:solidFill>
                <a:latin typeface="Times New Roman" pitchFamily="18" charset="0"/>
                <a:ea typeface="+mn-ea"/>
                <a:cs typeface="+mn-cs"/>
              </a:rPr>
              <a:t> şi chiar, inadecvată, în multe cazuri, ceea ce conduce la apariţia unor mari perturbaţii în fluxul de trafic normal; pericolul de accidente rutiere este ridicat.</a:t>
            </a:r>
            <a:endParaRPr lang="en-US" sz="1200" kern="1200" dirty="0" smtClean="0">
              <a:solidFill>
                <a:schemeClr val="tx1"/>
              </a:solidFill>
              <a:latin typeface="Times New Roman" pitchFamily="18" charset="0"/>
              <a:ea typeface="+mn-ea"/>
              <a:cs typeface="+mn-cs"/>
            </a:endParaRPr>
          </a:p>
          <a:p>
            <a:pPr lvl="0"/>
            <a:r>
              <a:rPr lang="ro-RO" sz="1200" kern="1200" dirty="0" smtClean="0">
                <a:solidFill>
                  <a:schemeClr val="tx1"/>
                </a:solidFill>
                <a:latin typeface="Times New Roman" pitchFamily="18" charset="0"/>
                <a:ea typeface="+mn-ea"/>
                <a:cs typeface="+mn-cs"/>
              </a:rPr>
              <a:t>procent ridicat de drumuri nemodernizate; </a:t>
            </a:r>
            <a:endParaRPr lang="en-US" sz="1200" kern="1200" dirty="0" smtClean="0">
              <a:solidFill>
                <a:schemeClr val="tx1"/>
              </a:solidFill>
              <a:latin typeface="Times New Roman" pitchFamily="18" charset="0"/>
              <a:ea typeface="+mn-ea"/>
              <a:cs typeface="+mn-cs"/>
            </a:endParaRPr>
          </a:p>
          <a:p>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r>
              <a:rPr lang="ro-RO" sz="1200" kern="1200" dirty="0" smtClean="0">
                <a:solidFill>
                  <a:schemeClr val="tx1"/>
                </a:solidFill>
                <a:latin typeface="Times New Roman" pitchFamily="18" charset="0"/>
                <a:ea typeface="+mn-ea"/>
                <a:cs typeface="+mn-cs"/>
              </a:rPr>
              <a:t>Densitatea căilor ferate inferioară mediei pe ţară de 45,2 km/1000 km</a:t>
            </a:r>
            <a:r>
              <a:rPr lang="ro-RO" sz="1200" kern="1200" baseline="30000" dirty="0" smtClean="0">
                <a:solidFill>
                  <a:schemeClr val="tx1"/>
                </a:solidFill>
                <a:latin typeface="Times New Roman" pitchFamily="18" charset="0"/>
                <a:ea typeface="+mn-ea"/>
                <a:cs typeface="+mn-cs"/>
              </a:rPr>
              <a:t>2</a:t>
            </a:r>
            <a:endParaRPr lang="ro-RO" sz="1200" kern="1200" dirty="0" smtClean="0">
              <a:solidFill>
                <a:schemeClr val="tx1"/>
              </a:solidFill>
              <a:latin typeface="Times New Roman" pitchFamily="18" charset="0"/>
              <a:ea typeface="+mn-ea"/>
              <a:cs typeface="+mn-cs"/>
            </a:endParaRPr>
          </a:p>
          <a:p>
            <a:r>
              <a:rPr lang="ro-RO" sz="1200" kern="1200" dirty="0" smtClean="0">
                <a:solidFill>
                  <a:schemeClr val="tx1"/>
                </a:solidFill>
                <a:latin typeface="Times New Roman" pitchFamily="18" charset="0"/>
                <a:ea typeface="+mn-ea"/>
                <a:cs typeface="+mn-cs"/>
              </a:rPr>
              <a:t>Valoarea</a:t>
            </a:r>
            <a:r>
              <a:rPr lang="ro-RO" sz="1200" kern="1200" baseline="0" dirty="0" smtClean="0">
                <a:solidFill>
                  <a:schemeClr val="tx1"/>
                </a:solidFill>
                <a:latin typeface="Times New Roman" pitchFamily="18" charset="0"/>
                <a:ea typeface="+mn-ea"/>
                <a:cs typeface="+mn-cs"/>
              </a:rPr>
              <a:t> cea mai mare înregistrându-se în judeţul Ialomiţa</a:t>
            </a:r>
          </a:p>
          <a:p>
            <a:endParaRPr lang="ro-RO" sz="1200" kern="1200" dirty="0" smtClean="0">
              <a:solidFill>
                <a:schemeClr val="tx1"/>
              </a:solidFill>
              <a:latin typeface="Times New Roman" pitchFamily="18" charset="0"/>
              <a:ea typeface="+mn-ea"/>
              <a:cs typeface="+mn-cs"/>
            </a:endParaRPr>
          </a:p>
          <a:p>
            <a:r>
              <a:rPr lang="en-US" sz="1200" kern="1200" dirty="0" err="1" smtClean="0">
                <a:solidFill>
                  <a:schemeClr val="tx1"/>
                </a:solidFill>
                <a:latin typeface="Times New Roman" pitchFamily="18" charset="0"/>
                <a:ea typeface="+mn-ea"/>
                <a:cs typeface="+mn-cs"/>
              </a:rPr>
              <a:t>în</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ceea</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ce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priveşte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accesibilitatea</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feroviară</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în</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kilometri</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partea</a:t>
            </a:r>
            <a:r>
              <a:rPr lang="en-US" sz="1200" kern="1200" dirty="0" smtClean="0">
                <a:solidFill>
                  <a:schemeClr val="tx1"/>
                </a:solidFill>
                <a:latin typeface="Times New Roman" pitchFamily="18" charset="0"/>
                <a:ea typeface="+mn-ea"/>
                <a:cs typeface="+mn-cs"/>
              </a:rPr>
              <a:t> de </a:t>
            </a:r>
            <a:r>
              <a:rPr lang="en-US" sz="1200" kern="1200" dirty="0" err="1" smtClean="0">
                <a:solidFill>
                  <a:schemeClr val="tx1"/>
                </a:solidFill>
                <a:latin typeface="Times New Roman" pitchFamily="18" charset="0"/>
                <a:ea typeface="+mn-ea"/>
                <a:cs typeface="+mn-cs"/>
              </a:rPr>
              <a:t>sud</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şi</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est</a:t>
            </a:r>
            <a:r>
              <a:rPr lang="en-US" sz="1200" kern="1200" dirty="0" smtClean="0">
                <a:solidFill>
                  <a:schemeClr val="tx1"/>
                </a:solidFill>
                <a:latin typeface="Times New Roman" pitchFamily="18" charset="0"/>
                <a:ea typeface="+mn-ea"/>
                <a:cs typeface="+mn-cs"/>
              </a:rPr>
              <a:t> a </a:t>
            </a:r>
            <a:r>
              <a:rPr lang="en-US" sz="1200" kern="1200" dirty="0" err="1" smtClean="0">
                <a:solidFill>
                  <a:schemeClr val="tx1"/>
                </a:solidFill>
                <a:latin typeface="Times New Roman" pitchFamily="18" charset="0"/>
                <a:ea typeface="+mn-ea"/>
                <a:cs typeface="+mn-cs"/>
              </a:rPr>
              <a:t>regiunii</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Sud-Muntenia</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Culoarul</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Dunării</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este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cel</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mai</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puţin</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accesibilă</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distanţa</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pe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calea</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ferată</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faţă</a:t>
            </a:r>
            <a:r>
              <a:rPr lang="en-US" sz="1200" kern="1200" dirty="0" smtClean="0">
                <a:solidFill>
                  <a:schemeClr val="tx1"/>
                </a:solidFill>
                <a:latin typeface="Times New Roman" pitchFamily="18" charset="0"/>
                <a:ea typeface="+mn-ea"/>
                <a:cs typeface="+mn-cs"/>
              </a:rPr>
              <a:t> de </a:t>
            </a:r>
            <a:r>
              <a:rPr lang="en-US" sz="1200" kern="1200" dirty="0" err="1" smtClean="0">
                <a:solidFill>
                  <a:schemeClr val="tx1"/>
                </a:solidFill>
                <a:latin typeface="Times New Roman" pitchFamily="18" charset="0"/>
                <a:ea typeface="+mn-ea"/>
                <a:cs typeface="+mn-cs"/>
              </a:rPr>
              <a:t>anumite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puncte</a:t>
            </a:r>
            <a:r>
              <a:rPr lang="en-US" sz="1200" kern="1200" dirty="0" smtClean="0">
                <a:solidFill>
                  <a:schemeClr val="tx1"/>
                </a:solidFill>
                <a:latin typeface="Times New Roman" pitchFamily="18" charset="0"/>
                <a:ea typeface="+mn-ea"/>
                <a:cs typeface="+mn-cs"/>
              </a:rPr>
              <a:t> din </a:t>
            </a:r>
            <a:r>
              <a:rPr lang="en-US" sz="1200" kern="1200" dirty="0" err="1" smtClean="0">
                <a:solidFill>
                  <a:schemeClr val="tx1"/>
                </a:solidFill>
                <a:latin typeface="Times New Roman" pitchFamily="18" charset="0"/>
                <a:ea typeface="+mn-ea"/>
                <a:cs typeface="+mn-cs"/>
              </a:rPr>
              <a:t>ţară</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fiind</a:t>
            </a:r>
            <a:r>
              <a:rPr lang="en-US" sz="1200" kern="1200" dirty="0" smtClean="0">
                <a:solidFill>
                  <a:schemeClr val="tx1"/>
                </a:solidFill>
                <a:latin typeface="Times New Roman" pitchFamily="18" charset="0"/>
                <a:ea typeface="+mn-ea"/>
                <a:cs typeface="+mn-cs"/>
              </a:rPr>
              <a:t> de 800-850 km, </a:t>
            </a:r>
            <a:r>
              <a:rPr lang="en-US" sz="1200" kern="1200" dirty="0" err="1" smtClean="0">
                <a:solidFill>
                  <a:schemeClr val="tx1"/>
                </a:solidFill>
                <a:latin typeface="Times New Roman" pitchFamily="18" charset="0"/>
                <a:ea typeface="+mn-ea"/>
                <a:cs typeface="+mn-cs"/>
              </a:rPr>
              <a:t>ceea</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ce</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explică</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declinul</a:t>
            </a:r>
            <a:r>
              <a:rPr lang="en-US" sz="1200" kern="1200" dirty="0" smtClean="0">
                <a:solidFill>
                  <a:schemeClr val="tx1"/>
                </a:solidFill>
                <a:latin typeface="Times New Roman" pitchFamily="18" charset="0"/>
                <a:ea typeface="+mn-ea"/>
                <a:cs typeface="+mn-cs"/>
              </a:rPr>
              <a:t> </a:t>
            </a:r>
            <a:r>
              <a:rPr lang="en-US" sz="1200" kern="1200" dirty="0" err="1" smtClean="0">
                <a:solidFill>
                  <a:schemeClr val="tx1"/>
                </a:solidFill>
                <a:latin typeface="Times New Roman" pitchFamily="18" charset="0"/>
                <a:ea typeface="+mn-ea"/>
                <a:cs typeface="+mn-cs"/>
              </a:rPr>
              <a:t>acestui</a:t>
            </a:r>
            <a:r>
              <a:rPr lang="en-US" sz="1200" kern="1200" dirty="0" smtClean="0">
                <a:solidFill>
                  <a:schemeClr val="tx1"/>
                </a:solidFill>
                <a:latin typeface="Times New Roman" pitchFamily="18" charset="0"/>
                <a:ea typeface="+mn-ea"/>
                <a:cs typeface="+mn-cs"/>
              </a:rPr>
              <a:t> tip de transport;</a:t>
            </a:r>
            <a:endParaRPr lang="ro-RO" sz="1200" kern="1200" baseline="0" dirty="0" smtClean="0">
              <a:solidFill>
                <a:schemeClr val="tx1"/>
              </a:solidFill>
              <a:latin typeface="Times New Roman" pitchFamily="18" charset="0"/>
              <a:ea typeface="+mn-ea"/>
              <a:cs typeface="+mn-cs"/>
            </a:endParaRPr>
          </a:p>
          <a:p>
            <a:r>
              <a:rPr lang="ro-RO" sz="1200" kern="1200" baseline="0" dirty="0" smtClean="0">
                <a:solidFill>
                  <a:schemeClr val="tx1"/>
                </a:solidFill>
                <a:latin typeface="Times New Roman" pitchFamily="18" charset="0"/>
                <a:ea typeface="+mn-ea"/>
                <a:cs typeface="+mn-cs"/>
              </a:rPr>
              <a:t> </a:t>
            </a: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o-RO" sz="1200" kern="1200" dirty="0" smtClean="0">
                <a:solidFill>
                  <a:schemeClr val="tx1"/>
                </a:solidFill>
                <a:latin typeface="Times New Roman" pitchFamily="18" charset="0"/>
                <a:ea typeface="+mn-ea"/>
                <a:cs typeface="+mn-cs"/>
              </a:rPr>
              <a:t>În regiune nu funcţionează nici un aeroport civil pentru transport aerian</a:t>
            </a:r>
            <a:r>
              <a:rPr lang="ro-RO" sz="1200" i="1" kern="1200" dirty="0" smtClean="0">
                <a:solidFill>
                  <a:schemeClr val="tx1"/>
                </a:solidFill>
                <a:latin typeface="Times New Roman" pitchFamily="18" charset="0"/>
                <a:ea typeface="+mn-ea"/>
                <a:cs typeface="+mn-cs"/>
              </a:rPr>
              <a:t> </a:t>
            </a:r>
            <a:r>
              <a:rPr lang="ro-RO" sz="1200" kern="1200" dirty="0" smtClean="0">
                <a:solidFill>
                  <a:schemeClr val="tx1"/>
                </a:solidFill>
                <a:latin typeface="Times New Roman" pitchFamily="18" charset="0"/>
                <a:ea typeface="+mn-ea"/>
                <a:cs typeface="+mn-cs"/>
              </a:rPr>
              <a:t>de marfă şi călători, dar aceasta beneficiază de serviciile celui mai mare aeroport din România (aeroportul Otopeni), amplasat la minimum 60 km şi maximum 120 km de capitalele judeţelor regiunii.</a:t>
            </a:r>
            <a:endParaRPr lang="en-US" sz="1200" kern="1200" dirty="0" smtClean="0">
              <a:solidFill>
                <a:schemeClr val="tx1"/>
              </a:solidFill>
              <a:latin typeface="Times New Roman" pitchFamily="18" charset="0"/>
              <a:ea typeface="+mn-ea"/>
              <a:cs typeface="+mn-cs"/>
            </a:endParaRPr>
          </a:p>
          <a:p>
            <a:endParaRPr lang="ro-RO" dirty="0" smtClean="0"/>
          </a:p>
          <a:p>
            <a:r>
              <a:rPr lang="ro-RO" sz="1200" kern="1200" dirty="0" smtClean="0">
                <a:solidFill>
                  <a:schemeClr val="tx1"/>
                </a:solidFill>
                <a:latin typeface="Times New Roman" pitchFamily="18" charset="0"/>
                <a:ea typeface="+mn-ea"/>
                <a:cs typeface="+mn-cs"/>
              </a:rPr>
              <a:t>Principală arteră de navigaţie europeană, Dunărea asigură şi facilitează, prin intermediul porturilor fluviale Turnu Măgurele, Zimnicea, Giurgiu, Oltenița și Călărași</a:t>
            </a:r>
          </a:p>
          <a:p>
            <a:endParaRPr lang="ro-RO"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o-RO" sz="1200" kern="1200" dirty="0" smtClean="0">
                <a:solidFill>
                  <a:schemeClr val="tx1"/>
                </a:solidFill>
                <a:latin typeface="Times New Roman" pitchFamily="18" charset="0"/>
                <a:ea typeface="+mn-ea"/>
                <a:cs typeface="+mn-cs"/>
              </a:rPr>
              <a:t>Infrastructura nesatisfăcătoare a porturilor fluviale şi reducerea treptată a activităţii acestora, sunt factori care au contribuit la scăderea gradului de utilizare a potenţialului existent.</a:t>
            </a:r>
            <a:endParaRPr lang="en-US" sz="1200" kern="1200" dirty="0" smtClean="0">
              <a:solidFill>
                <a:schemeClr val="tx1"/>
              </a:solidFill>
              <a:latin typeface="Times New Roman" pitchFamily="18" charset="0"/>
              <a:ea typeface="+mn-ea"/>
              <a:cs typeface="+mn-cs"/>
            </a:endParaRPr>
          </a:p>
          <a:p>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r>
              <a:rPr lang="ro-RO" sz="1200" kern="1200" dirty="0" smtClean="0">
                <a:solidFill>
                  <a:schemeClr val="tx1"/>
                </a:solidFill>
                <a:latin typeface="Times New Roman" pitchFamily="18" charset="0"/>
                <a:ea typeface="+mn-ea"/>
                <a:cs typeface="+mn-cs"/>
              </a:rPr>
              <a:t>La nivelul regiunii Sud Muntenia, transportul public local, în anul 2011, era asigurat, în principal, de autobuze și microbuze. Transportul public asigurat prin tramvaie și troleibuze se regăsea doar în județul Prahova,  având în dotare 11 tramvaie și 49 troleibuze.</a:t>
            </a:r>
            <a:endParaRPr lang="en-US"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normAutofit/>
          </a:bodyPr>
          <a:lstStyle/>
          <a:p>
            <a:r>
              <a:rPr lang="ro-RO" sz="1200" kern="1200" dirty="0" smtClean="0">
                <a:solidFill>
                  <a:schemeClr val="tx1"/>
                </a:solidFill>
                <a:latin typeface="Times New Roman" pitchFamily="18" charset="0"/>
                <a:ea typeface="+mn-ea"/>
                <a:cs typeface="+mn-cs"/>
              </a:rPr>
              <a:t>Ponderea gospodăriilor cu acces la rețeaua de Internet din regiunea Sud Muntenia a atins, în 2010, nivelul de 32,9% (sub media națională de 38,9%), cu această valoare ocupând penultimul loc la nivel naţional. </a:t>
            </a:r>
            <a:endParaRPr lang="en-US"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ubstituent număr diapozitiv 3"/>
          <p:cNvSpPr>
            <a:spLocks noGrp="1"/>
          </p:cNvSpPr>
          <p:nvPr>
            <p:ph type="sldNum" sz="quarter" idx="10"/>
          </p:nvPr>
        </p:nvSpPr>
        <p:spPr/>
        <p:txBody>
          <a:bodyPr/>
          <a:lstStyle/>
          <a:p>
            <a:pPr>
              <a:defRPr/>
            </a:pPr>
            <a:fld id="{BDE677B4-F6E0-473A-BA01-95718D51BAB7}"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p:cNvPicPr>
            <a:picLocks noChangeAspect="1" noChangeArrowheads="1"/>
          </p:cNvPicPr>
          <p:nvPr/>
        </p:nvPicPr>
        <p:blipFill>
          <a:blip r:embed="rId13" cstate="print"/>
          <a:srcRect/>
          <a:stretch>
            <a:fillRect/>
          </a:stretch>
        </p:blipFill>
        <p:spPr bwMode="auto">
          <a:xfrm>
            <a:off x="0" y="6365875"/>
            <a:ext cx="9144000" cy="158750"/>
          </a:xfrm>
          <a:prstGeom prst="rect">
            <a:avLst/>
          </a:prstGeom>
          <a:noFill/>
          <a:ln w="9525">
            <a:noFill/>
            <a:miter lim="800000"/>
            <a:headEnd/>
            <a:tailEnd/>
          </a:ln>
        </p:spPr>
      </p:pic>
      <p:sp>
        <p:nvSpPr>
          <p:cNvPr id="1035" name="Text Box 11"/>
          <p:cNvSpPr txBox="1">
            <a:spLocks noChangeArrowheads="1"/>
          </p:cNvSpPr>
          <p:nvPr/>
        </p:nvSpPr>
        <p:spPr bwMode="auto">
          <a:xfrm>
            <a:off x="1042988" y="6581775"/>
            <a:ext cx="7058025" cy="276225"/>
          </a:xfrm>
          <a:prstGeom prst="rect">
            <a:avLst/>
          </a:prstGeom>
          <a:noFill/>
          <a:ln w="9525">
            <a:noFill/>
            <a:miter lim="800000"/>
            <a:headEnd/>
            <a:tailEnd/>
          </a:ln>
          <a:effectLst/>
        </p:spPr>
        <p:txBody>
          <a:bodyPr>
            <a:spAutoFit/>
          </a:bodyPr>
          <a:lstStyle/>
          <a:p>
            <a:pPr algn="ctr">
              <a:spcBef>
                <a:spcPct val="50000"/>
              </a:spcBef>
              <a:defRPr/>
            </a:pPr>
            <a:r>
              <a:rPr lang="ro-RO" dirty="0" err="1">
                <a:latin typeface="Calibri" pitchFamily="34" charset="0"/>
              </a:rPr>
              <a:t>www.regio.adrmuntenia.ro</a:t>
            </a:r>
            <a:r>
              <a:rPr lang="ro-RO" dirty="0">
                <a:latin typeface="Calibri" pitchFamily="34" charset="0"/>
              </a:rPr>
              <a:t>                                                                                                                 </a:t>
            </a:r>
            <a:r>
              <a:rPr lang="en-US" dirty="0">
                <a:latin typeface="Calibri" pitchFamily="34" charset="0"/>
              </a:rPr>
              <a:t>www.inforegio.ro</a:t>
            </a:r>
            <a:endParaRPr lang="ro-RO"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2400">
          <a:solidFill>
            <a:schemeClr val="tx2"/>
          </a:solidFill>
          <a:latin typeface="+mj-lt"/>
          <a:ea typeface="+mj-ea"/>
          <a:cs typeface="+mj-cs"/>
        </a:defRPr>
      </a:lvl1pPr>
      <a:lvl2pPr algn="ctr" rtl="0" eaLnBrk="0" fontAlgn="base" hangingPunct="0">
        <a:spcBef>
          <a:spcPct val="0"/>
        </a:spcBef>
        <a:spcAft>
          <a:spcPct val="0"/>
        </a:spcAft>
        <a:defRPr sz="2400">
          <a:solidFill>
            <a:schemeClr val="tx2"/>
          </a:solidFill>
          <a:latin typeface="Times New Roman" pitchFamily="18" charset="0"/>
        </a:defRPr>
      </a:lvl2pPr>
      <a:lvl3pPr algn="ctr" rtl="0" eaLnBrk="0" fontAlgn="base" hangingPunct="0">
        <a:spcBef>
          <a:spcPct val="0"/>
        </a:spcBef>
        <a:spcAft>
          <a:spcPct val="0"/>
        </a:spcAft>
        <a:defRPr sz="2400">
          <a:solidFill>
            <a:schemeClr val="tx2"/>
          </a:solidFill>
          <a:latin typeface="Times New Roman" pitchFamily="18" charset="0"/>
        </a:defRPr>
      </a:lvl3pPr>
      <a:lvl4pPr algn="ctr" rtl="0" eaLnBrk="0" fontAlgn="base" hangingPunct="0">
        <a:spcBef>
          <a:spcPct val="0"/>
        </a:spcBef>
        <a:spcAft>
          <a:spcPct val="0"/>
        </a:spcAft>
        <a:defRPr sz="2400">
          <a:solidFill>
            <a:schemeClr val="tx2"/>
          </a:solidFill>
          <a:latin typeface="Times New Roman" pitchFamily="18" charset="0"/>
        </a:defRPr>
      </a:lvl4pPr>
      <a:lvl5pPr algn="ctr" rtl="0" eaLnBrk="0" fontAlgn="base" hangingPunct="0">
        <a:spcBef>
          <a:spcPct val="0"/>
        </a:spcBef>
        <a:spcAft>
          <a:spcPct val="0"/>
        </a:spcAft>
        <a:defRPr sz="2400">
          <a:solidFill>
            <a:schemeClr val="tx2"/>
          </a:solidFill>
          <a:latin typeface="Times New Roman" pitchFamily="18" charset="0"/>
        </a:defRPr>
      </a:lvl5pPr>
      <a:lvl6pPr marL="457200" algn="ctr" rtl="0" fontAlgn="base">
        <a:spcBef>
          <a:spcPct val="0"/>
        </a:spcBef>
        <a:spcAft>
          <a:spcPct val="0"/>
        </a:spcAft>
        <a:defRPr sz="2400">
          <a:solidFill>
            <a:schemeClr val="tx2"/>
          </a:solidFill>
          <a:latin typeface="Times New Roman" pitchFamily="18" charset="0"/>
        </a:defRPr>
      </a:lvl6pPr>
      <a:lvl7pPr marL="914400" algn="ctr" rtl="0" fontAlgn="base">
        <a:spcBef>
          <a:spcPct val="0"/>
        </a:spcBef>
        <a:spcAft>
          <a:spcPct val="0"/>
        </a:spcAft>
        <a:defRPr sz="2400">
          <a:solidFill>
            <a:schemeClr val="tx2"/>
          </a:solidFill>
          <a:latin typeface="Times New Roman" pitchFamily="18" charset="0"/>
        </a:defRPr>
      </a:lvl7pPr>
      <a:lvl8pPr marL="1371600" algn="ctr" rtl="0" fontAlgn="base">
        <a:spcBef>
          <a:spcPct val="0"/>
        </a:spcBef>
        <a:spcAft>
          <a:spcPct val="0"/>
        </a:spcAft>
        <a:defRPr sz="2400">
          <a:solidFill>
            <a:schemeClr val="tx2"/>
          </a:solidFill>
          <a:latin typeface="Times New Roman" pitchFamily="18" charset="0"/>
        </a:defRPr>
      </a:lvl8pPr>
      <a:lvl9pPr marL="1828800" algn="ctr" rtl="0" fontAlgn="base">
        <a:spcBef>
          <a:spcPct val="0"/>
        </a:spcBef>
        <a:spcAft>
          <a:spcPct val="0"/>
        </a:spcAft>
        <a:defRPr sz="2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30188"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descr="sigla noua UE.bmp"/>
          <p:cNvPicPr>
            <a:picLocks noChangeAspect="1"/>
          </p:cNvPicPr>
          <p:nvPr/>
        </p:nvPicPr>
        <p:blipFill>
          <a:blip r:embed="rId3" cstate="print"/>
          <a:srcRect/>
          <a:stretch>
            <a:fillRect/>
          </a:stretch>
        </p:blipFill>
        <p:spPr bwMode="auto">
          <a:xfrm>
            <a:off x="357188" y="214313"/>
            <a:ext cx="1139825" cy="785812"/>
          </a:xfrm>
          <a:prstGeom prst="rect">
            <a:avLst/>
          </a:prstGeom>
          <a:noFill/>
          <a:ln w="9525">
            <a:noFill/>
            <a:miter lim="800000"/>
            <a:headEnd/>
            <a:tailEnd/>
          </a:ln>
        </p:spPr>
      </p:pic>
      <p:pic>
        <p:nvPicPr>
          <p:cNvPr id="2051" name="Picture 12" descr="Sigla Guvernul Romaniei.jpg"/>
          <p:cNvPicPr>
            <a:picLocks noChangeAspect="1"/>
          </p:cNvPicPr>
          <p:nvPr/>
        </p:nvPicPr>
        <p:blipFill>
          <a:blip r:embed="rId4" cstate="print"/>
          <a:srcRect/>
          <a:stretch>
            <a:fillRect/>
          </a:stretch>
        </p:blipFill>
        <p:spPr bwMode="auto">
          <a:xfrm>
            <a:off x="2000250" y="214313"/>
            <a:ext cx="928688" cy="801687"/>
          </a:xfrm>
          <a:prstGeom prst="rect">
            <a:avLst/>
          </a:prstGeom>
          <a:noFill/>
          <a:ln w="9525">
            <a:noFill/>
            <a:miter lim="800000"/>
            <a:headEnd/>
            <a:tailEnd/>
          </a:ln>
        </p:spPr>
      </p:pic>
      <p:pic>
        <p:nvPicPr>
          <p:cNvPr id="2052" name="Picture 4" descr="Logo ADR Sud Muntenia.JPG"/>
          <p:cNvPicPr>
            <a:picLocks noChangeAspect="1" noChangeArrowheads="1"/>
          </p:cNvPicPr>
          <p:nvPr/>
        </p:nvPicPr>
        <p:blipFill>
          <a:blip r:embed="rId5" cstate="print"/>
          <a:srcRect/>
          <a:stretch>
            <a:fillRect/>
          </a:stretch>
        </p:blipFill>
        <p:spPr bwMode="auto">
          <a:xfrm>
            <a:off x="6072188" y="357188"/>
            <a:ext cx="1714500" cy="571500"/>
          </a:xfrm>
          <a:prstGeom prst="rect">
            <a:avLst/>
          </a:prstGeom>
          <a:noFill/>
          <a:ln w="9525">
            <a:noFill/>
            <a:miter lim="800000"/>
            <a:headEnd/>
            <a:tailEnd/>
          </a:ln>
        </p:spPr>
      </p:pic>
      <p:pic>
        <p:nvPicPr>
          <p:cNvPr id="2053" name="Picture 3" descr="Sigla Instrumente structurale.jpg"/>
          <p:cNvPicPr>
            <a:picLocks noChangeAspect="1" noChangeArrowheads="1"/>
          </p:cNvPicPr>
          <p:nvPr/>
        </p:nvPicPr>
        <p:blipFill>
          <a:blip r:embed="rId6" cstate="print"/>
          <a:srcRect/>
          <a:stretch>
            <a:fillRect/>
          </a:stretch>
        </p:blipFill>
        <p:spPr bwMode="auto">
          <a:xfrm>
            <a:off x="8143875" y="214313"/>
            <a:ext cx="638175" cy="771525"/>
          </a:xfrm>
          <a:prstGeom prst="rect">
            <a:avLst/>
          </a:prstGeom>
          <a:noFill/>
          <a:ln w="9525">
            <a:noFill/>
            <a:miter lim="800000"/>
            <a:headEnd/>
            <a:tailEnd/>
          </a:ln>
        </p:spPr>
      </p:pic>
      <p:pic>
        <p:nvPicPr>
          <p:cNvPr id="2054" name="Picture 15" descr="Sigla Regio.jpg"/>
          <p:cNvPicPr>
            <a:picLocks noChangeAspect="1"/>
          </p:cNvPicPr>
          <p:nvPr/>
        </p:nvPicPr>
        <p:blipFill>
          <a:blip r:embed="rId7" cstate="print"/>
          <a:srcRect/>
          <a:stretch>
            <a:fillRect/>
          </a:stretch>
        </p:blipFill>
        <p:spPr bwMode="auto">
          <a:xfrm>
            <a:off x="3286125" y="5286375"/>
            <a:ext cx="2843213" cy="1087438"/>
          </a:xfrm>
          <a:prstGeom prst="rect">
            <a:avLst/>
          </a:prstGeom>
          <a:noFill/>
          <a:ln w="9525">
            <a:noFill/>
            <a:miter lim="800000"/>
            <a:headEnd/>
            <a:tailEnd/>
          </a:ln>
        </p:spPr>
      </p:pic>
      <p:pic>
        <p:nvPicPr>
          <p:cNvPr id="2055" name="Picture 9" descr="D:\Documente\comunicare\sigla mdrap bun.jpg"/>
          <p:cNvPicPr>
            <a:picLocks noChangeAspect="1" noChangeArrowheads="1"/>
          </p:cNvPicPr>
          <p:nvPr/>
        </p:nvPicPr>
        <p:blipFill>
          <a:blip r:embed="rId8" cstate="print"/>
          <a:srcRect/>
          <a:stretch>
            <a:fillRect/>
          </a:stretch>
        </p:blipFill>
        <p:spPr bwMode="auto">
          <a:xfrm>
            <a:off x="3563938" y="333375"/>
            <a:ext cx="1944687" cy="608013"/>
          </a:xfrm>
          <a:prstGeom prst="rect">
            <a:avLst/>
          </a:prstGeom>
          <a:noFill/>
          <a:ln w="9525">
            <a:noFill/>
            <a:miter lim="800000"/>
            <a:headEnd/>
            <a:tailEnd/>
          </a:ln>
        </p:spPr>
      </p:pic>
      <p:sp>
        <p:nvSpPr>
          <p:cNvPr id="2056" name="Titlu 15"/>
          <p:cNvSpPr>
            <a:spLocks noGrp="1"/>
          </p:cNvSpPr>
          <p:nvPr>
            <p:ph type="title"/>
          </p:nvPr>
        </p:nvSpPr>
        <p:spPr bwMode="auto">
          <a:xfrm>
            <a:off x="395536" y="1844824"/>
            <a:ext cx="8229600" cy="1656333"/>
          </a:xfrm>
          <a:noFill/>
          <a:ln>
            <a:miter lim="800000"/>
            <a:headEnd/>
            <a:tailEnd/>
          </a:ln>
        </p:spPr>
        <p:txBody>
          <a:bodyPr vert="horz" wrap="square" lIns="91440" tIns="45720" rIns="91440" bIns="45720" numCol="1" anchor="t" anchorCtr="0" compatLnSpc="1">
            <a:prstTxWarp prst="textNoShape">
              <a:avLst/>
            </a:prstTxWarp>
          </a:bodyPr>
          <a:lstStyle/>
          <a:p>
            <a:r>
              <a:rPr lang="en-US" sz="3000" b="1" dirty="0" smtClean="0">
                <a:latin typeface="Calibri" pitchFamily="34" charset="0"/>
              </a:rPr>
              <a:t>BINE A</a:t>
            </a:r>
            <a:r>
              <a:rPr lang="ro-RO" sz="3000" b="1" dirty="0" smtClean="0">
                <a:latin typeface="Calibri" pitchFamily="34" charset="0"/>
              </a:rPr>
              <a:t>Ţ</a:t>
            </a:r>
            <a:r>
              <a:rPr lang="en-US" sz="3000" b="1" dirty="0" smtClean="0">
                <a:latin typeface="Calibri" pitchFamily="34" charset="0"/>
              </a:rPr>
              <a:t>I VENIT</a:t>
            </a:r>
            <a:r>
              <a:rPr lang="ro-RO" sz="3000" b="1" dirty="0" smtClean="0">
                <a:latin typeface="Calibri" pitchFamily="34" charset="0"/>
              </a:rPr>
              <a:t>!</a:t>
            </a:r>
            <a:br>
              <a:rPr lang="ro-RO" sz="3000" b="1" dirty="0" smtClean="0">
                <a:latin typeface="Calibri" pitchFamily="34" charset="0"/>
              </a:rPr>
            </a:br>
            <a:r>
              <a:rPr lang="en-US" sz="3000" b="1" dirty="0" smtClean="0">
                <a:latin typeface="Calibri" pitchFamily="34" charset="0"/>
              </a:rPr>
              <a:t> </a:t>
            </a:r>
            <a:r>
              <a:rPr lang="ro-RO" sz="3000" b="1" dirty="0" smtClean="0">
                <a:latin typeface="Calibri" pitchFamily="34" charset="0"/>
              </a:rPr>
              <a:t>ŞEDINŢA GRUPULUI </a:t>
            </a:r>
            <a:r>
              <a:rPr lang="ro-RO" sz="3000" b="1" dirty="0" err="1" smtClean="0">
                <a:latin typeface="Calibri" pitchFamily="34" charset="0"/>
              </a:rPr>
              <a:t>GRUPULUI</a:t>
            </a:r>
            <a:r>
              <a:rPr lang="ro-RO" sz="3000" b="1" dirty="0" smtClean="0">
                <a:latin typeface="Calibri" pitchFamily="34" charset="0"/>
              </a:rPr>
              <a:t> TEMATIC REGIONAL DEZVOLTAREA DURABILĂ A INFRASTRUCTURII LOCALE ŞI REGIONALE</a:t>
            </a:r>
            <a:endParaRPr lang="en-US" sz="3000" dirty="0" smtClean="0">
              <a:latin typeface="Calibri" pitchFamily="34" charset="0"/>
            </a:endParaRPr>
          </a:p>
        </p:txBody>
      </p:sp>
      <p:sp>
        <p:nvSpPr>
          <p:cNvPr id="2057" name="Substituent conținut 16"/>
          <p:cNvSpPr>
            <a:spLocks noGrp="1"/>
          </p:cNvSpPr>
          <p:nvPr>
            <p:ph idx="1"/>
          </p:nvPr>
        </p:nvSpPr>
        <p:spPr bwMode="auto">
          <a:xfrm>
            <a:off x="2627784" y="4005064"/>
            <a:ext cx="3816424" cy="649287"/>
          </a:xfrm>
          <a:noFill/>
          <a:ln>
            <a:miter lim="800000"/>
            <a:headEnd/>
            <a:tailEnd/>
          </a:ln>
        </p:spPr>
        <p:txBody>
          <a:bodyPr vert="horz" wrap="square" lIns="91440" tIns="45720" rIns="91440" bIns="45720" numCol="1" anchor="t" anchorCtr="0" compatLnSpc="1">
            <a:prstTxWarp prst="textNoShape">
              <a:avLst/>
            </a:prstTxWarp>
          </a:bodyPr>
          <a:lstStyle/>
          <a:p>
            <a:pPr algn="ctr">
              <a:buFontTx/>
              <a:buNone/>
            </a:pPr>
            <a:r>
              <a:rPr lang="ro-RO" sz="1800" b="1" dirty="0" smtClean="0">
                <a:latin typeface="Calibri" pitchFamily="34" charset="0"/>
              </a:rPr>
              <a:t>Târgovişte</a:t>
            </a:r>
          </a:p>
          <a:p>
            <a:pPr algn="ctr">
              <a:buFontTx/>
              <a:buNone/>
            </a:pPr>
            <a:r>
              <a:rPr lang="ro-RO" sz="1800" b="1" dirty="0" smtClean="0">
                <a:latin typeface="Calibri" pitchFamily="34" charset="0"/>
              </a:rPr>
              <a:t>20 Martie 2013</a:t>
            </a:r>
            <a:endParaRPr lang="en-US" sz="1800" b="1" dirty="0" smtClean="0">
              <a:latin typeface="Calibri" pitchFamily="34" charset="0"/>
            </a:endParaRPr>
          </a:p>
          <a:p>
            <a:pPr>
              <a:buFontTx/>
              <a:buNone/>
            </a:pPr>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1196752"/>
            <a:ext cx="8219256" cy="4824536"/>
          </a:xfrm>
        </p:spPr>
        <p:txBody>
          <a:bodyPr>
            <a:normAutofit/>
          </a:bodyPr>
          <a:lstStyle/>
          <a:p>
            <a:pPr marL="514350" lvl="0" indent="-514350">
              <a:buNone/>
              <a:defRPr/>
            </a:pPr>
            <a:r>
              <a:rPr lang="ro-RO" sz="1800" b="1" dirty="0" smtClean="0">
                <a:latin typeface="Calibri" pitchFamily="34" charset="0"/>
              </a:rPr>
              <a:t>Energie termică</a:t>
            </a:r>
          </a:p>
          <a:p>
            <a:pPr marL="514350" lvl="0" indent="-514350">
              <a:buFont typeface="Wingdings" pitchFamily="2" charset="2"/>
              <a:buChar char="§"/>
              <a:defRPr/>
            </a:pPr>
            <a:r>
              <a:rPr lang="ro-RO" sz="1800" dirty="0" smtClean="0">
                <a:latin typeface="Calibri" pitchFamily="34" charset="0"/>
              </a:rPr>
              <a:t>Evoluţie negativă a localităţilor cu reţea de distribuţie a energiei termice</a:t>
            </a:r>
          </a:p>
          <a:p>
            <a:pPr marL="1314450" lvl="2" indent="-514350">
              <a:buNone/>
              <a:defRPr/>
            </a:pPr>
            <a:r>
              <a:rPr lang="ro-RO" sz="1800" dirty="0" smtClean="0">
                <a:latin typeface="Calibri" pitchFamily="34" charset="0"/>
              </a:rPr>
              <a:t>→ scădere 46,43% 2011/2004</a:t>
            </a:r>
          </a:p>
          <a:p>
            <a:pPr marL="514350" lvl="0" indent="-514350">
              <a:buFont typeface="Wingdings" pitchFamily="2" charset="2"/>
              <a:buChar char="§"/>
              <a:defRPr/>
            </a:pPr>
            <a:r>
              <a:rPr lang="ro-RO" sz="1800" dirty="0" smtClean="0">
                <a:latin typeface="Calibri" pitchFamily="34" charset="0"/>
              </a:rPr>
              <a:t>Distribuţia energiei termice</a:t>
            </a:r>
          </a:p>
          <a:p>
            <a:pPr marL="1314450" lvl="2" indent="-514350">
              <a:buNone/>
              <a:defRPr/>
            </a:pPr>
            <a:r>
              <a:rPr lang="ro-RO" sz="1800" dirty="0" smtClean="0">
                <a:latin typeface="Calibri" pitchFamily="34" charset="0"/>
              </a:rPr>
              <a:t>→ 25 % localităţi din mediul urban</a:t>
            </a:r>
          </a:p>
          <a:p>
            <a:pPr marL="1314450" lvl="2" indent="-514350">
              <a:buNone/>
              <a:defRPr/>
            </a:pPr>
            <a:r>
              <a:rPr lang="ro-RO" sz="1800" dirty="0" smtClean="0">
                <a:latin typeface="Calibri" pitchFamily="34" charset="0"/>
              </a:rPr>
              <a:t>→ 0,58 % localităţi (comune) din mediul rural</a:t>
            </a:r>
          </a:p>
          <a:p>
            <a:pPr marL="514350" indent="-514350">
              <a:buNone/>
            </a:pPr>
            <a:endParaRPr lang="ro-RO" sz="1800" dirty="0" smtClean="0">
              <a:latin typeface="Calibri" pitchFamily="34" charset="0"/>
            </a:endParaRPr>
          </a:p>
          <a:p>
            <a:pPr marL="514350" lvl="0" indent="-514350">
              <a:buFont typeface="+mj-lt"/>
              <a:buAutoNum type="arabicPeriod" startAt="3"/>
              <a:defRPr/>
            </a:pPr>
            <a:r>
              <a:rPr lang="ro-RO" sz="1800" b="1" dirty="0" smtClean="0">
                <a:latin typeface="Calibri" pitchFamily="34" charset="0"/>
              </a:rPr>
              <a:t>INFRASTRUCTURA DE TELECOMUNICAŢII</a:t>
            </a:r>
          </a:p>
          <a:p>
            <a:pPr marL="514350" lvl="0" indent="-514350">
              <a:buNone/>
              <a:defRPr/>
            </a:pPr>
            <a:r>
              <a:rPr lang="ro-RO" sz="1800" b="1" dirty="0" smtClean="0">
                <a:latin typeface="Calibri" pitchFamily="34" charset="0"/>
              </a:rPr>
              <a:t>Internet</a:t>
            </a:r>
          </a:p>
          <a:p>
            <a:pPr marL="514350" lvl="0" indent="-514350">
              <a:buFont typeface="Wingdings" pitchFamily="2" charset="2"/>
              <a:buChar char="§"/>
              <a:defRPr/>
            </a:pPr>
            <a:r>
              <a:rPr lang="ro-RO" sz="1800" dirty="0" smtClean="0">
                <a:latin typeface="Calibri" pitchFamily="34" charset="0"/>
              </a:rPr>
              <a:t>Gospodării cu acces la Internet</a:t>
            </a:r>
          </a:p>
          <a:p>
            <a:pPr marL="1314450" lvl="2" indent="-514350">
              <a:buNone/>
              <a:defRPr/>
            </a:pPr>
            <a:r>
              <a:rPr lang="ro-RO" sz="1800" dirty="0" smtClean="0">
                <a:latin typeface="Calibri" pitchFamily="34" charset="0"/>
              </a:rPr>
              <a:t>→ 32,9 % la nivel regional 2010</a:t>
            </a: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1124744"/>
            <a:ext cx="8219256" cy="5112568"/>
          </a:xfrm>
        </p:spPr>
        <p:txBody>
          <a:bodyPr>
            <a:normAutofit/>
          </a:bodyPr>
          <a:lstStyle/>
          <a:p>
            <a:pPr marL="514350" lvl="0" indent="-514350">
              <a:buFont typeface="+mj-lt"/>
              <a:buAutoNum type="arabicPeriod" startAt="4"/>
              <a:defRPr/>
            </a:pPr>
            <a:r>
              <a:rPr lang="ro-RO" sz="1800" b="1" dirty="0" smtClean="0">
                <a:latin typeface="Calibri" pitchFamily="34" charset="0"/>
              </a:rPr>
              <a:t>INFRASTRUCTURA DE ÎNVĂŢĂMÂNT</a:t>
            </a:r>
          </a:p>
          <a:p>
            <a:pPr marL="514350" lvl="0" indent="-514350">
              <a:buNone/>
              <a:defRPr/>
            </a:pPr>
            <a:endParaRPr lang="ro-RO" sz="1800" b="1" dirty="0" smtClean="0">
              <a:latin typeface="Calibri" pitchFamily="34" charset="0"/>
            </a:endParaRPr>
          </a:p>
          <a:p>
            <a:pPr marL="514350" lvl="0" indent="-514350">
              <a:buFont typeface="Wingdings" pitchFamily="2" charset="2"/>
              <a:buChar char="§"/>
              <a:defRPr/>
            </a:pPr>
            <a:r>
              <a:rPr lang="ro-RO" sz="1800" dirty="0" smtClean="0">
                <a:latin typeface="Calibri" pitchFamily="34" charset="0"/>
              </a:rPr>
              <a:t>Evoluţie negativă a numărului unităţilor şcolare</a:t>
            </a:r>
          </a:p>
          <a:p>
            <a:pPr marL="1314450" lvl="2" indent="-514350">
              <a:buNone/>
              <a:defRPr/>
            </a:pPr>
            <a:r>
              <a:rPr lang="ro-RO" sz="1800" dirty="0" smtClean="0">
                <a:latin typeface="Calibri" pitchFamily="34" charset="0"/>
              </a:rPr>
              <a:t>→ scădere 44,19 % 2011/2004</a:t>
            </a:r>
          </a:p>
          <a:p>
            <a:pPr marL="514350" lvl="0" indent="-514350">
              <a:buFont typeface="Wingdings" pitchFamily="2" charset="2"/>
              <a:buChar char="§"/>
              <a:defRPr/>
            </a:pPr>
            <a:r>
              <a:rPr lang="ro-RO" sz="1800" dirty="0" smtClean="0">
                <a:latin typeface="Calibri" pitchFamily="34" charset="0"/>
              </a:rPr>
              <a:t>Ponderea unităţilor şcolare pe medii de rezidenţă</a:t>
            </a:r>
          </a:p>
          <a:p>
            <a:pPr marL="1314450" lvl="2" indent="-514350">
              <a:buNone/>
              <a:defRPr/>
            </a:pPr>
            <a:r>
              <a:rPr lang="ro-RO" sz="1800" dirty="0" smtClean="0">
                <a:latin typeface="Calibri" pitchFamily="34" charset="0"/>
              </a:rPr>
              <a:t>→ 45,27 % în mediul urban</a:t>
            </a:r>
          </a:p>
          <a:p>
            <a:pPr marL="1314450" lvl="2" indent="-514350">
              <a:buNone/>
              <a:defRPr/>
            </a:pPr>
            <a:r>
              <a:rPr lang="ro-RO" sz="1800" dirty="0" smtClean="0">
                <a:latin typeface="Calibri" pitchFamily="34" charset="0"/>
              </a:rPr>
              <a:t>→ 54,73 % în mediul rural</a:t>
            </a:r>
          </a:p>
          <a:p>
            <a:pPr marL="514350" lvl="0" indent="-514350">
              <a:buFont typeface="Wingdings" pitchFamily="2" charset="2"/>
              <a:buChar char="§"/>
              <a:defRPr/>
            </a:pPr>
            <a:r>
              <a:rPr lang="ro-RO" sz="1800" dirty="0" smtClean="0">
                <a:latin typeface="Calibri" pitchFamily="34" charset="0"/>
              </a:rPr>
              <a:t>Evoluţie negativă a personalului didactic</a:t>
            </a:r>
          </a:p>
          <a:p>
            <a:pPr marL="1314450" lvl="2" indent="-514350">
              <a:buNone/>
              <a:defRPr/>
            </a:pPr>
            <a:r>
              <a:rPr lang="ro-RO" sz="1800" dirty="0" smtClean="0">
                <a:latin typeface="Calibri" pitchFamily="34" charset="0"/>
              </a:rPr>
              <a:t>→ scădere 14,41 %  2011/2004</a:t>
            </a:r>
          </a:p>
          <a:p>
            <a:pPr marL="514350" lvl="0" indent="-514350">
              <a:buFont typeface="Wingdings" pitchFamily="2" charset="2"/>
              <a:buChar char="§"/>
              <a:defRPr/>
            </a:pPr>
            <a:r>
              <a:rPr lang="ro-RO" sz="1800" dirty="0" smtClean="0">
                <a:latin typeface="Calibri" pitchFamily="34" charset="0"/>
              </a:rPr>
              <a:t>Evoluţie negativă a populaţiei şcolare</a:t>
            </a:r>
          </a:p>
          <a:p>
            <a:pPr marL="1314450" lvl="2" indent="-514350">
              <a:buNone/>
              <a:defRPr/>
            </a:pPr>
            <a:r>
              <a:rPr lang="ro-RO" sz="1800" dirty="0" smtClean="0">
                <a:latin typeface="Calibri" pitchFamily="34" charset="0"/>
              </a:rPr>
              <a:t>→ scădere 15,19 %  2011/2004</a:t>
            </a:r>
          </a:p>
          <a:p>
            <a:pPr marL="514350" lvl="0" indent="-514350">
              <a:buFont typeface="Wingdings" pitchFamily="2" charset="2"/>
              <a:buChar char="§"/>
              <a:defRPr/>
            </a:pPr>
            <a:r>
              <a:rPr lang="ro-RO" sz="1800" dirty="0" smtClean="0">
                <a:latin typeface="Calibri" pitchFamily="34" charset="0"/>
              </a:rPr>
              <a:t>Evoluţie pozitivă a numărului </a:t>
            </a:r>
            <a:r>
              <a:rPr lang="es-ES" sz="1800" dirty="0" smtClean="0">
                <a:latin typeface="Calibri" pitchFamily="34" charset="0"/>
              </a:rPr>
              <a:t> </a:t>
            </a:r>
            <a:r>
              <a:rPr lang="ro-RO" sz="1800" dirty="0" smtClean="0">
                <a:latin typeface="Calibri" pitchFamily="34" charset="0"/>
              </a:rPr>
              <a:t>preşcolarilor şi elevilor / cadru didactic</a:t>
            </a:r>
          </a:p>
          <a:p>
            <a:pPr marL="514350" lvl="0" indent="-514350">
              <a:buNone/>
              <a:defRPr/>
            </a:pPr>
            <a:r>
              <a:rPr lang="ro-RO" sz="1800" dirty="0" smtClean="0">
                <a:latin typeface="Calibri" pitchFamily="34" charset="0"/>
              </a:rPr>
              <a:t>	       → 19,3 preşcolari în 2010/2011 </a:t>
            </a:r>
          </a:p>
          <a:p>
            <a:pPr marL="514350" lvl="0" indent="-514350">
              <a:buNone/>
              <a:defRPr/>
            </a:pPr>
            <a:r>
              <a:rPr lang="ro-RO" sz="1800" dirty="0" smtClean="0">
                <a:latin typeface="Calibri" pitchFamily="34" charset="0"/>
              </a:rPr>
              <a:t>                   → 14,3 elevi în 2010/2011 </a:t>
            </a:r>
          </a:p>
          <a:p>
            <a:pPr marL="1314450" lvl="2" indent="-514350">
              <a:buNone/>
              <a:defRPr/>
            </a:pPr>
            <a:endParaRPr lang="ro-RO" sz="1500" dirty="0" smtClean="0">
              <a:latin typeface="Calibri" pitchFamily="34" charset="0"/>
            </a:endParaRPr>
          </a:p>
          <a:p>
            <a:pPr marL="1314450" lvl="2" indent="-514350">
              <a:buNone/>
              <a:defRPr/>
            </a:pPr>
            <a:endParaRPr lang="ro-RO" sz="1500" dirty="0" smtClean="0">
              <a:latin typeface="Calibri" pitchFamily="34" charset="0"/>
            </a:endParaRPr>
          </a:p>
          <a:p>
            <a:pPr marL="1314450" lvl="2" indent="-514350">
              <a:buNone/>
              <a:defRPr/>
            </a:pPr>
            <a:endParaRPr lang="ro-RO" sz="1500" dirty="0" smtClean="0">
              <a:latin typeface="Calibri" pitchFamily="34" charset="0"/>
            </a:endParaRPr>
          </a:p>
          <a:p>
            <a:pPr marL="514350" indent="-514350">
              <a:buFont typeface="Wingdings" pitchFamily="2" charset="2"/>
              <a:buChar char="§"/>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980728"/>
            <a:ext cx="8219256" cy="5184576"/>
          </a:xfrm>
        </p:spPr>
        <p:txBody>
          <a:bodyPr>
            <a:normAutofit lnSpcReduction="10000"/>
          </a:bodyPr>
          <a:lstStyle/>
          <a:p>
            <a:pPr marL="514350" lvl="0" indent="-514350">
              <a:buFont typeface="+mj-lt"/>
              <a:buAutoNum type="arabicPeriod" startAt="5"/>
              <a:defRPr/>
            </a:pPr>
            <a:r>
              <a:rPr lang="ro-RO" sz="1800" b="1" dirty="0" smtClean="0">
                <a:latin typeface="Calibri" pitchFamily="34" charset="0"/>
              </a:rPr>
              <a:t>FONDUL DE LOCUINŢE</a:t>
            </a:r>
          </a:p>
          <a:p>
            <a:pPr marL="514350" lvl="0" indent="-514350">
              <a:buNone/>
              <a:defRPr/>
            </a:pPr>
            <a:endParaRPr lang="ro-RO" sz="1600" b="1" dirty="0" smtClean="0">
              <a:latin typeface="Calibri" pitchFamily="34" charset="0"/>
            </a:endParaRPr>
          </a:p>
          <a:p>
            <a:pPr marL="514350" lvl="0" indent="-514350">
              <a:buFont typeface="Wingdings" pitchFamily="2" charset="2"/>
              <a:buChar char="§"/>
              <a:defRPr/>
            </a:pPr>
            <a:r>
              <a:rPr lang="ro-RO" sz="1800" dirty="0" smtClean="0">
                <a:latin typeface="Calibri" pitchFamily="34" charset="0"/>
              </a:rPr>
              <a:t>Evoluţie pozitivă a fondului de locuinţe</a:t>
            </a:r>
          </a:p>
          <a:p>
            <a:pPr marL="1314450" lvl="2" indent="-514350">
              <a:buNone/>
              <a:defRPr/>
            </a:pPr>
            <a:r>
              <a:rPr lang="ro-RO" sz="1800" dirty="0" smtClean="0">
                <a:latin typeface="Calibri" pitchFamily="34" charset="0"/>
              </a:rPr>
              <a:t>→ creştere 2,68 % 2011/2004</a:t>
            </a:r>
          </a:p>
          <a:p>
            <a:pPr marL="514350" lvl="0" indent="-514350">
              <a:buFont typeface="Wingdings" pitchFamily="2" charset="2"/>
              <a:buChar char="§"/>
              <a:defRPr/>
            </a:pPr>
            <a:r>
              <a:rPr lang="ro-RO" sz="1800" dirty="0" smtClean="0">
                <a:latin typeface="Calibri" pitchFamily="34" charset="0"/>
              </a:rPr>
              <a:t>Ponderea fondului de locuinţe pe medii de rezidenţă</a:t>
            </a:r>
          </a:p>
          <a:p>
            <a:pPr marL="1314450" lvl="2" indent="-514350">
              <a:buNone/>
              <a:defRPr/>
            </a:pPr>
            <a:r>
              <a:rPr lang="ro-RO" sz="1800" dirty="0" smtClean="0">
                <a:latin typeface="Calibri" pitchFamily="34" charset="0"/>
              </a:rPr>
              <a:t>→ 39,77 % în mediul urban</a:t>
            </a:r>
          </a:p>
          <a:p>
            <a:pPr marL="1314450" lvl="2" indent="-514350">
              <a:buNone/>
              <a:defRPr/>
            </a:pPr>
            <a:r>
              <a:rPr lang="ro-RO" sz="1800" dirty="0" smtClean="0">
                <a:latin typeface="Calibri" pitchFamily="34" charset="0"/>
              </a:rPr>
              <a:t>→ 60,23 % în mediul rural</a:t>
            </a:r>
          </a:p>
          <a:p>
            <a:pPr marL="514350" lvl="0" indent="-514350">
              <a:buFont typeface="Wingdings" pitchFamily="2" charset="2"/>
              <a:buChar char="§"/>
              <a:defRPr/>
            </a:pPr>
            <a:r>
              <a:rPr lang="ro-RO" sz="1800" dirty="0" smtClean="0">
                <a:latin typeface="Calibri" pitchFamily="34" charset="0"/>
              </a:rPr>
              <a:t>Ponderea fondului de locuinţe pe forme de proprietate</a:t>
            </a:r>
          </a:p>
          <a:p>
            <a:pPr marL="1314450" lvl="2" indent="-514350">
              <a:buNone/>
              <a:defRPr/>
            </a:pPr>
            <a:r>
              <a:rPr lang="ro-RO" sz="1800" dirty="0" smtClean="0">
                <a:latin typeface="Calibri" pitchFamily="34" charset="0"/>
              </a:rPr>
              <a:t>→ 1,49 % în proprietate majoritar de stat</a:t>
            </a:r>
          </a:p>
          <a:p>
            <a:pPr marL="1314450" lvl="2" indent="-514350">
              <a:buNone/>
              <a:defRPr/>
            </a:pPr>
            <a:r>
              <a:rPr lang="ro-RO" sz="1800" dirty="0" smtClean="0">
                <a:latin typeface="Calibri" pitchFamily="34" charset="0"/>
              </a:rPr>
              <a:t>→ 98,51 % în proprietate majoritar privată</a:t>
            </a:r>
          </a:p>
          <a:p>
            <a:pPr marL="514350" lvl="0" indent="-514350">
              <a:buFont typeface="Wingdings" pitchFamily="2" charset="2"/>
              <a:buChar char="§"/>
              <a:defRPr/>
            </a:pPr>
            <a:r>
              <a:rPr lang="ro-RO" sz="1800" dirty="0" smtClean="0">
                <a:latin typeface="Calibri" pitchFamily="34" charset="0"/>
              </a:rPr>
              <a:t>Locuinţe terminate pe fonduri de finanţare</a:t>
            </a:r>
          </a:p>
          <a:p>
            <a:pPr marL="1314450" lvl="2" indent="-514350">
              <a:buNone/>
              <a:defRPr/>
            </a:pPr>
            <a:r>
              <a:rPr lang="ro-RO" sz="1800" dirty="0" smtClean="0">
                <a:latin typeface="Calibri" pitchFamily="34" charset="0"/>
              </a:rPr>
              <a:t>→ 1,98 % din fonduri publice</a:t>
            </a:r>
          </a:p>
          <a:p>
            <a:pPr marL="1314450" lvl="2" indent="-514350">
              <a:buNone/>
              <a:defRPr/>
            </a:pPr>
            <a:r>
              <a:rPr lang="ro-RO" sz="1800" dirty="0" smtClean="0">
                <a:latin typeface="Calibri" pitchFamily="34" charset="0"/>
              </a:rPr>
              <a:t>→ 98,02 % din fonduri private</a:t>
            </a:r>
          </a:p>
          <a:p>
            <a:pPr marL="514350" lvl="0" indent="-514350">
              <a:buFont typeface="Wingdings" pitchFamily="2" charset="2"/>
              <a:buChar char="§"/>
              <a:defRPr/>
            </a:pPr>
            <a:r>
              <a:rPr lang="ro-RO" sz="1800" dirty="0" smtClean="0">
                <a:latin typeface="Calibri" pitchFamily="34" charset="0"/>
              </a:rPr>
              <a:t>Creşterea suprafeţei locuibile</a:t>
            </a:r>
          </a:p>
          <a:p>
            <a:pPr marL="514350" lvl="0" indent="-514350">
              <a:buFont typeface="Wingdings" pitchFamily="2" charset="2"/>
              <a:buChar char="§"/>
              <a:defRPr/>
            </a:pPr>
            <a:r>
              <a:rPr lang="ro-RO" sz="1800" dirty="0" smtClean="0">
                <a:latin typeface="Calibri" pitchFamily="34" charset="0"/>
              </a:rPr>
              <a:t>Ponderea mare a populaţiei care locuieşte în condiţii neadecvate</a:t>
            </a:r>
          </a:p>
          <a:p>
            <a:pPr marL="1314450" lvl="2" indent="-514350">
              <a:buNone/>
              <a:defRPr/>
            </a:pPr>
            <a:r>
              <a:rPr lang="ro-RO" sz="1800" dirty="0" smtClean="0">
                <a:latin typeface="Calibri" pitchFamily="34" charset="0"/>
              </a:rPr>
              <a:t>→ locul 3 la nivel naţional</a:t>
            </a:r>
          </a:p>
          <a:p>
            <a:pPr marL="1314450" lvl="2" indent="-514350">
              <a:buNone/>
              <a:defRPr/>
            </a:pPr>
            <a:endParaRPr lang="ro-RO" sz="1500" dirty="0" smtClean="0">
              <a:latin typeface="Calibri" pitchFamily="34" charset="0"/>
            </a:endParaRPr>
          </a:p>
          <a:p>
            <a:pPr marL="1314450" lvl="2" indent="-514350">
              <a:buNone/>
              <a:defRPr/>
            </a:pPr>
            <a:endParaRPr lang="ro-RO" sz="1500" dirty="0" smtClean="0">
              <a:latin typeface="Calibri" pitchFamily="34" charset="0"/>
            </a:endParaRPr>
          </a:p>
          <a:p>
            <a:pPr marL="1314450" lvl="2" indent="-514350">
              <a:buNone/>
              <a:defRPr/>
            </a:pPr>
            <a:endParaRPr lang="ro-RO" sz="1500" dirty="0" smtClean="0">
              <a:latin typeface="Calibri" pitchFamily="34" charset="0"/>
            </a:endParaRPr>
          </a:p>
          <a:p>
            <a:pPr marL="514350" indent="-514350">
              <a:buFont typeface="Wingdings" pitchFamily="2" charset="2"/>
              <a:buChar char="§"/>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1196752"/>
            <a:ext cx="8219256" cy="5112568"/>
          </a:xfrm>
        </p:spPr>
        <p:txBody>
          <a:bodyPr>
            <a:normAutofit/>
          </a:bodyPr>
          <a:lstStyle/>
          <a:p>
            <a:pPr marL="514350" lvl="0" indent="-514350">
              <a:buFont typeface="+mj-lt"/>
              <a:buAutoNum type="arabicPeriod" startAt="6"/>
              <a:defRPr/>
            </a:pPr>
            <a:r>
              <a:rPr lang="en-US" sz="1800" b="1" dirty="0" smtClean="0">
                <a:latin typeface="Calibri" pitchFamily="34" charset="0"/>
              </a:rPr>
              <a:t>TURISMUL</a:t>
            </a:r>
            <a:endParaRPr lang="ro-RO" sz="1800" b="1" dirty="0" smtClean="0">
              <a:latin typeface="Calibri" pitchFamily="34" charset="0"/>
            </a:endParaRPr>
          </a:p>
          <a:p>
            <a:pPr marL="514350" lvl="0" indent="-514350">
              <a:buFont typeface="Wingdings" pitchFamily="2" charset="2"/>
              <a:buChar char="§"/>
              <a:defRPr/>
            </a:pPr>
            <a:r>
              <a:rPr lang="ro-RO" sz="1800" dirty="0" smtClean="0">
                <a:latin typeface="Calibri" pitchFamily="34" charset="0"/>
              </a:rPr>
              <a:t>Capacitatea de cazare în funcţiune </a:t>
            </a:r>
          </a:p>
          <a:p>
            <a:pPr marL="1314450" lvl="2" indent="-514350">
              <a:buNone/>
              <a:defRPr/>
            </a:pPr>
            <a:r>
              <a:rPr lang="ro-RO" sz="1800" dirty="0" smtClean="0">
                <a:latin typeface="Calibri" pitchFamily="34" charset="0"/>
              </a:rPr>
              <a:t>→ 10,5 %  - locul 5 naţional în anul 2011</a:t>
            </a:r>
            <a:endParaRPr lang="ro-RO" sz="1800" b="1" dirty="0" smtClean="0">
              <a:latin typeface="Calibri" pitchFamily="34" charset="0"/>
            </a:endParaRPr>
          </a:p>
          <a:p>
            <a:pPr marL="514350" lvl="0" indent="-514350">
              <a:buFont typeface="Wingdings" pitchFamily="2" charset="2"/>
              <a:buChar char="§"/>
              <a:defRPr/>
            </a:pPr>
            <a:r>
              <a:rPr lang="ro-RO" sz="1800" dirty="0" smtClean="0">
                <a:latin typeface="Calibri" pitchFamily="34" charset="0"/>
              </a:rPr>
              <a:t>Turism montan</a:t>
            </a:r>
          </a:p>
          <a:p>
            <a:pPr marL="514350" lvl="0" indent="-514350">
              <a:buNone/>
              <a:defRPr/>
            </a:pPr>
            <a:r>
              <a:rPr lang="ro-RO" sz="1800" dirty="0" smtClean="0">
                <a:latin typeface="Calibri" pitchFamily="34" charset="0"/>
              </a:rPr>
              <a:t>                   → regiunea - principala destinaţie de turism montan din ţară</a:t>
            </a:r>
          </a:p>
          <a:p>
            <a:pPr marL="514350" lvl="0" indent="-514350">
              <a:buNone/>
              <a:defRPr/>
            </a:pPr>
            <a:r>
              <a:rPr lang="ro-RO" sz="1800" dirty="0" smtClean="0">
                <a:latin typeface="Calibri" pitchFamily="34" charset="0"/>
              </a:rPr>
              <a:t>                   → infrastructură modernă pentru practicarea sporturilor de iarnă</a:t>
            </a:r>
          </a:p>
          <a:p>
            <a:pPr marL="514350" lvl="0" indent="-514350">
              <a:buNone/>
              <a:defRPr/>
            </a:pPr>
            <a:r>
              <a:rPr lang="ro-RO" sz="1800" dirty="0" smtClean="0">
                <a:latin typeface="Calibri" pitchFamily="34" charset="0"/>
              </a:rPr>
              <a:t>                   → trasee montane nemarcate</a:t>
            </a:r>
          </a:p>
          <a:p>
            <a:pPr marL="514350" lvl="0" indent="-514350">
              <a:buFont typeface="Wingdings" pitchFamily="2" charset="2"/>
              <a:buChar char="§"/>
              <a:defRPr/>
            </a:pPr>
            <a:r>
              <a:rPr lang="ro-RO" sz="1800" dirty="0" smtClean="0">
                <a:latin typeface="Calibri" pitchFamily="34" charset="0"/>
              </a:rPr>
              <a:t>Turism cultural - religios</a:t>
            </a:r>
          </a:p>
          <a:p>
            <a:pPr marL="1314450" lvl="2" indent="-514350">
              <a:buNone/>
              <a:defRPr/>
            </a:pPr>
            <a:r>
              <a:rPr lang="ro-RO" sz="1800" dirty="0" smtClean="0">
                <a:latin typeface="Calibri" pitchFamily="34" charset="0"/>
              </a:rPr>
              <a:t>→ 4768  obiective de patrimoniu naţional într-o stare de continuă degradare</a:t>
            </a:r>
          </a:p>
          <a:p>
            <a:pPr marL="1314450" lvl="2" indent="-514350">
              <a:buNone/>
              <a:defRPr/>
            </a:pPr>
            <a:r>
              <a:rPr lang="ro-RO" sz="1800" dirty="0" smtClean="0">
                <a:latin typeface="Calibri" pitchFamily="34" charset="0"/>
              </a:rPr>
              <a:t>→ investiţii mici pentru restaurare, valorificare şi introducerea în circuitul turistic</a:t>
            </a:r>
          </a:p>
          <a:p>
            <a:pPr marL="514350" lvl="0" indent="-514350">
              <a:buFont typeface="Wingdings" pitchFamily="2" charset="2"/>
              <a:buChar char="§"/>
              <a:defRPr/>
            </a:pPr>
            <a:r>
              <a:rPr lang="ro-RO" sz="1800" dirty="0" smtClean="0">
                <a:latin typeface="Calibri" pitchFamily="34" charset="0"/>
              </a:rPr>
              <a:t>Turismul de afaceri</a:t>
            </a:r>
          </a:p>
          <a:p>
            <a:pPr marL="1314450" lvl="2" indent="-514350">
              <a:buNone/>
              <a:defRPr/>
            </a:pPr>
            <a:r>
              <a:rPr lang="ro-RO" sz="1800" dirty="0" smtClean="0">
                <a:latin typeface="Calibri" pitchFamily="34" charset="0"/>
              </a:rPr>
              <a:t>→ practicat în principal în municipiile reşedinţă de judeţ (Piteşti şi Ploieşti)</a:t>
            </a:r>
          </a:p>
          <a:p>
            <a:pPr marL="1314450" lvl="2" indent="-514350">
              <a:buNone/>
              <a:defRPr/>
            </a:pPr>
            <a:endParaRPr lang="ro-RO" sz="1500" dirty="0" smtClean="0">
              <a:latin typeface="Calibri" pitchFamily="34" charset="0"/>
            </a:endParaRPr>
          </a:p>
          <a:p>
            <a:pPr marL="514350" indent="-514350">
              <a:buFont typeface="Wingdings" pitchFamily="2" charset="2"/>
              <a:buChar char="§"/>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1196752"/>
            <a:ext cx="8219256" cy="5112568"/>
          </a:xfrm>
        </p:spPr>
        <p:txBody>
          <a:bodyPr>
            <a:normAutofit/>
          </a:bodyPr>
          <a:lstStyle/>
          <a:p>
            <a:pPr marL="514350" lvl="0" indent="-514350">
              <a:buFont typeface="+mj-lt"/>
              <a:buAutoNum type="arabicPeriod" startAt="6"/>
              <a:defRPr/>
            </a:pPr>
            <a:r>
              <a:rPr lang="en-US" sz="1800" b="1" dirty="0" smtClean="0">
                <a:latin typeface="Calibri" pitchFamily="34" charset="0"/>
              </a:rPr>
              <a:t>TURISMUL</a:t>
            </a:r>
            <a:endParaRPr lang="ro-RO" sz="1800" b="1" dirty="0" smtClean="0">
              <a:latin typeface="Calibri" pitchFamily="34" charset="0"/>
            </a:endParaRPr>
          </a:p>
          <a:p>
            <a:pPr marL="514350" lvl="0" indent="-514350">
              <a:buFont typeface="Wingdings" pitchFamily="2" charset="2"/>
              <a:buChar char="§"/>
              <a:defRPr/>
            </a:pPr>
            <a:r>
              <a:rPr lang="ro-RO" sz="1800" dirty="0" smtClean="0">
                <a:latin typeface="Calibri" pitchFamily="34" charset="0"/>
              </a:rPr>
              <a:t>Turismul rural</a:t>
            </a:r>
          </a:p>
          <a:p>
            <a:pPr marL="1314450" lvl="2" indent="-514350">
              <a:buNone/>
              <a:defRPr/>
            </a:pPr>
            <a:r>
              <a:rPr lang="ro-RO" sz="1800" dirty="0" smtClean="0">
                <a:latin typeface="Calibri" pitchFamily="34" charset="0"/>
              </a:rPr>
              <a:t>→ potenţial ridicat de valorificare al spaţiului rural</a:t>
            </a:r>
          </a:p>
          <a:p>
            <a:pPr marL="1314450" lvl="2" indent="-514350">
              <a:buNone/>
              <a:defRPr/>
            </a:pPr>
            <a:r>
              <a:rPr lang="ro-RO" sz="1800" dirty="0" smtClean="0">
                <a:latin typeface="Calibri" pitchFamily="34" charset="0"/>
              </a:rPr>
              <a:t>→ infrastructura încă necesită investiţii</a:t>
            </a:r>
          </a:p>
          <a:p>
            <a:pPr marL="514350" lvl="0" indent="-514350">
              <a:buFont typeface="Wingdings" pitchFamily="2" charset="2"/>
              <a:buChar char="§"/>
              <a:defRPr/>
            </a:pPr>
            <a:r>
              <a:rPr lang="ro-RO" sz="1800" dirty="0" smtClean="0">
                <a:latin typeface="Calibri" pitchFamily="34" charset="0"/>
              </a:rPr>
              <a:t>Turismul de croazieră</a:t>
            </a:r>
          </a:p>
          <a:p>
            <a:pPr marL="1314450" lvl="2" indent="-514350">
              <a:buNone/>
              <a:defRPr/>
            </a:pPr>
            <a:r>
              <a:rPr lang="ro-RO" sz="1800" dirty="0" smtClean="0">
                <a:latin typeface="Calibri" pitchFamily="34" charset="0"/>
              </a:rPr>
              <a:t>→ potenţialul zonei dunărene slab valorificat </a:t>
            </a:r>
          </a:p>
          <a:p>
            <a:pPr marL="514350" lvl="0" indent="-514350">
              <a:buFont typeface="Wingdings" pitchFamily="2" charset="2"/>
              <a:buChar char="§"/>
              <a:defRPr/>
            </a:pPr>
            <a:r>
              <a:rPr lang="ro-RO" sz="1800" dirty="0" smtClean="0">
                <a:latin typeface="Calibri" pitchFamily="34" charset="0"/>
              </a:rPr>
              <a:t>Turismul balnear</a:t>
            </a:r>
          </a:p>
          <a:p>
            <a:pPr marL="1314450" lvl="2" indent="-514350">
              <a:buNone/>
              <a:defRPr/>
            </a:pPr>
            <a:r>
              <a:rPr lang="ro-RO" sz="1800" dirty="0" smtClean="0">
                <a:latin typeface="Calibri" pitchFamily="34" charset="0"/>
              </a:rPr>
              <a:t>→ staţiuni balneoclimaterice de interes național (Amara, Pucioasa şi Slănic Prahova)</a:t>
            </a:r>
          </a:p>
          <a:p>
            <a:pPr marL="1314450" lvl="2" indent="-514350">
              <a:buNone/>
              <a:defRPr/>
            </a:pPr>
            <a:r>
              <a:rPr lang="ro-RO" sz="1800" dirty="0" smtClean="0">
                <a:latin typeface="Calibri" pitchFamily="34" charset="0"/>
              </a:rPr>
              <a:t>→ infrastructura în mare măsură degradată</a:t>
            </a:r>
          </a:p>
          <a:p>
            <a:pPr marL="1314450" lvl="2" indent="-514350">
              <a:buNone/>
              <a:defRPr/>
            </a:pPr>
            <a:r>
              <a:rPr lang="ro-RO" sz="1800" dirty="0" smtClean="0">
                <a:latin typeface="Calibri" pitchFamily="34" charset="0"/>
              </a:rPr>
              <a:t>→ potenţial nevalorificat (izvoarele termale Vulcana-Băi şi Bezdead)</a:t>
            </a:r>
          </a:p>
          <a:p>
            <a:pPr marL="1314450" lvl="2" indent="-514350">
              <a:buNone/>
              <a:defRPr/>
            </a:pPr>
            <a:endParaRPr lang="ro-RO" sz="1500" dirty="0" smtClean="0">
              <a:latin typeface="Calibri" pitchFamily="34" charset="0"/>
            </a:endParaRPr>
          </a:p>
          <a:p>
            <a:pPr marL="514350" indent="-514350">
              <a:buFont typeface="Wingdings" pitchFamily="2" charset="2"/>
              <a:buChar char="§"/>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0" descr="sigla noua UE.bmp"/>
          <p:cNvPicPr>
            <a:picLocks noChangeAspect="1"/>
          </p:cNvPicPr>
          <p:nvPr/>
        </p:nvPicPr>
        <p:blipFill>
          <a:blip r:embed="rId2" cstate="print"/>
          <a:srcRect/>
          <a:stretch>
            <a:fillRect/>
          </a:stretch>
        </p:blipFill>
        <p:spPr bwMode="auto">
          <a:xfrm>
            <a:off x="357188" y="214313"/>
            <a:ext cx="1139825" cy="785812"/>
          </a:xfrm>
          <a:prstGeom prst="rect">
            <a:avLst/>
          </a:prstGeom>
          <a:noFill/>
          <a:ln w="9525">
            <a:noFill/>
            <a:miter lim="800000"/>
            <a:headEnd/>
            <a:tailEnd/>
          </a:ln>
        </p:spPr>
      </p:pic>
      <p:pic>
        <p:nvPicPr>
          <p:cNvPr id="23555" name="Picture 12" descr="Sigla Guvernul Romaniei.jpg"/>
          <p:cNvPicPr>
            <a:picLocks noChangeAspect="1"/>
          </p:cNvPicPr>
          <p:nvPr/>
        </p:nvPicPr>
        <p:blipFill>
          <a:blip r:embed="rId3" cstate="print"/>
          <a:srcRect/>
          <a:stretch>
            <a:fillRect/>
          </a:stretch>
        </p:blipFill>
        <p:spPr bwMode="auto">
          <a:xfrm>
            <a:off x="2000250" y="214313"/>
            <a:ext cx="928688" cy="801687"/>
          </a:xfrm>
          <a:prstGeom prst="rect">
            <a:avLst/>
          </a:prstGeom>
          <a:noFill/>
          <a:ln w="9525">
            <a:noFill/>
            <a:miter lim="800000"/>
            <a:headEnd/>
            <a:tailEnd/>
          </a:ln>
        </p:spPr>
      </p:pic>
      <p:pic>
        <p:nvPicPr>
          <p:cNvPr id="23556" name="Picture 4" descr="Logo ADR Sud Muntenia.JPG"/>
          <p:cNvPicPr>
            <a:picLocks noChangeAspect="1" noChangeArrowheads="1"/>
          </p:cNvPicPr>
          <p:nvPr/>
        </p:nvPicPr>
        <p:blipFill>
          <a:blip r:embed="rId4" cstate="print"/>
          <a:srcRect/>
          <a:stretch>
            <a:fillRect/>
          </a:stretch>
        </p:blipFill>
        <p:spPr bwMode="auto">
          <a:xfrm>
            <a:off x="6072188" y="357188"/>
            <a:ext cx="1714500" cy="571500"/>
          </a:xfrm>
          <a:prstGeom prst="rect">
            <a:avLst/>
          </a:prstGeom>
          <a:noFill/>
          <a:ln w="9525">
            <a:noFill/>
            <a:miter lim="800000"/>
            <a:headEnd/>
            <a:tailEnd/>
          </a:ln>
        </p:spPr>
      </p:pic>
      <p:pic>
        <p:nvPicPr>
          <p:cNvPr id="23557" name="Picture 3" descr="Sigla Instrumente structurale.jpg"/>
          <p:cNvPicPr>
            <a:picLocks noChangeAspect="1" noChangeArrowheads="1"/>
          </p:cNvPicPr>
          <p:nvPr/>
        </p:nvPicPr>
        <p:blipFill>
          <a:blip r:embed="rId5" cstate="print"/>
          <a:srcRect/>
          <a:stretch>
            <a:fillRect/>
          </a:stretch>
        </p:blipFill>
        <p:spPr bwMode="auto">
          <a:xfrm>
            <a:off x="8143875" y="214313"/>
            <a:ext cx="638175" cy="771525"/>
          </a:xfrm>
          <a:prstGeom prst="rect">
            <a:avLst/>
          </a:prstGeom>
          <a:noFill/>
          <a:ln w="9525">
            <a:noFill/>
            <a:miter lim="800000"/>
            <a:headEnd/>
            <a:tailEnd/>
          </a:ln>
        </p:spPr>
      </p:pic>
      <p:pic>
        <p:nvPicPr>
          <p:cNvPr id="23558" name="Picture 15" descr="Sigla Regio.jpg"/>
          <p:cNvPicPr>
            <a:picLocks noChangeAspect="1"/>
          </p:cNvPicPr>
          <p:nvPr/>
        </p:nvPicPr>
        <p:blipFill>
          <a:blip r:embed="rId6" cstate="print"/>
          <a:srcRect/>
          <a:stretch>
            <a:fillRect/>
          </a:stretch>
        </p:blipFill>
        <p:spPr bwMode="auto">
          <a:xfrm>
            <a:off x="3286125" y="5286375"/>
            <a:ext cx="2843213" cy="1087438"/>
          </a:xfrm>
          <a:prstGeom prst="rect">
            <a:avLst/>
          </a:prstGeom>
          <a:noFill/>
          <a:ln w="9525">
            <a:noFill/>
            <a:miter lim="800000"/>
            <a:headEnd/>
            <a:tailEnd/>
          </a:ln>
        </p:spPr>
      </p:pic>
      <p:sp>
        <p:nvSpPr>
          <p:cNvPr id="23559" name="Dreptunghi 10"/>
          <p:cNvSpPr>
            <a:spLocks noChangeArrowheads="1"/>
          </p:cNvSpPr>
          <p:nvPr/>
        </p:nvSpPr>
        <p:spPr bwMode="auto">
          <a:xfrm>
            <a:off x="1979613" y="4724400"/>
            <a:ext cx="5545137" cy="647700"/>
          </a:xfrm>
          <a:prstGeom prst="rect">
            <a:avLst/>
          </a:prstGeom>
          <a:noFill/>
          <a:ln w="9525">
            <a:noFill/>
            <a:miter lim="800000"/>
            <a:headEnd/>
            <a:tailEnd/>
          </a:ln>
        </p:spPr>
        <p:txBody>
          <a:bodyPr>
            <a:spAutoFit/>
          </a:bodyPr>
          <a:lstStyle/>
          <a:p>
            <a:pPr algn="ctr"/>
            <a:r>
              <a:rPr lang="ro-RO" b="0">
                <a:latin typeface="Calibri (Corp)"/>
              </a:rPr>
              <a:t>Investim în viitorul tău!</a:t>
            </a:r>
          </a:p>
          <a:p>
            <a:pPr algn="ctr"/>
            <a:r>
              <a:rPr lang="ro-RO" b="0">
                <a:latin typeface="Calibri (Corp)"/>
              </a:rPr>
              <a:t>Proiect selectat în cadrul Programului Operaţional Regional şi co-finanţat</a:t>
            </a:r>
          </a:p>
          <a:p>
            <a:pPr algn="ctr"/>
            <a:r>
              <a:rPr lang="ro-RO" b="0">
                <a:latin typeface="Calibri (Corp)"/>
              </a:rPr>
              <a:t> de Uniunea Europeană prin Fondul European pentru Dezvoltare Regională</a:t>
            </a:r>
          </a:p>
        </p:txBody>
      </p:sp>
      <p:pic>
        <p:nvPicPr>
          <p:cNvPr id="23560" name="Picture 10" descr="D:\Documente\comunicare\sigla mdrap bun.jpg"/>
          <p:cNvPicPr>
            <a:picLocks noChangeAspect="1" noChangeArrowheads="1"/>
          </p:cNvPicPr>
          <p:nvPr/>
        </p:nvPicPr>
        <p:blipFill>
          <a:blip r:embed="rId7" cstate="print"/>
          <a:srcRect/>
          <a:stretch>
            <a:fillRect/>
          </a:stretch>
        </p:blipFill>
        <p:spPr bwMode="auto">
          <a:xfrm>
            <a:off x="3492500" y="260350"/>
            <a:ext cx="1943100" cy="609600"/>
          </a:xfrm>
          <a:prstGeom prst="rect">
            <a:avLst/>
          </a:prstGeom>
          <a:noFill/>
          <a:ln w="9525">
            <a:noFill/>
            <a:miter lim="800000"/>
            <a:headEnd/>
            <a:tailEnd/>
          </a:ln>
        </p:spPr>
      </p:pic>
      <p:sp>
        <p:nvSpPr>
          <p:cNvPr id="10" name="Substituent text 4"/>
          <p:cNvSpPr txBox="1">
            <a:spLocks/>
          </p:cNvSpPr>
          <p:nvPr/>
        </p:nvSpPr>
        <p:spPr>
          <a:xfrm>
            <a:off x="722313" y="1752600"/>
            <a:ext cx="7772400" cy="685800"/>
          </a:xfrm>
          <a:prstGeom prst="rect">
            <a:avLst/>
          </a:prstGeom>
        </p:spPr>
        <p:txBody>
          <a:bodyPr/>
          <a:lstStyle/>
          <a:p>
            <a:pPr marL="342900" indent="-342900" algn="ctr" eaLnBrk="0" hangingPunct="0">
              <a:spcBef>
                <a:spcPct val="20000"/>
              </a:spcBef>
              <a:defRPr/>
            </a:pPr>
            <a:r>
              <a:rPr lang="ro-RO" sz="3200" kern="0" dirty="0">
                <a:latin typeface="Calibri (Corp)"/>
              </a:rPr>
              <a:t>VĂ MULȚUMIM PENTRU ATENȚIE</a:t>
            </a:r>
            <a:endParaRPr lang="en-US" sz="3200" kern="0" dirty="0">
              <a:latin typeface="Calibri (Corp)"/>
            </a:endParaRPr>
          </a:p>
        </p:txBody>
      </p:sp>
      <p:sp>
        <p:nvSpPr>
          <p:cNvPr id="11" name="Titlu 3"/>
          <p:cNvSpPr>
            <a:spLocks noGrp="1"/>
          </p:cNvSpPr>
          <p:nvPr>
            <p:ph type="title"/>
          </p:nvPr>
        </p:nvSpPr>
        <p:spPr>
          <a:xfrm>
            <a:off x="1547813" y="2492375"/>
            <a:ext cx="6048375" cy="2232025"/>
          </a:xfrm>
        </p:spPr>
        <p:txBody>
          <a:bodyPr>
            <a:normAutofit fontScale="90000"/>
          </a:bodyPr>
          <a:lstStyle/>
          <a:p>
            <a:pPr marL="342900" indent="-342900">
              <a:spcBef>
                <a:spcPct val="20000"/>
              </a:spcBef>
              <a:defRPr/>
            </a:pPr>
            <a:r>
              <a:rPr lang="ro-RO" sz="1800" dirty="0" smtClean="0"/>
              <a:t>	</a:t>
            </a:r>
            <a:r>
              <a:rPr lang="ro-RO" sz="1600" dirty="0" smtClean="0">
                <a:latin typeface="Calibri (Corp)"/>
              </a:rPr>
              <a:t>Serviciul Strategii, Dezvoltare, Cooperare</a:t>
            </a:r>
            <a:br>
              <a:rPr lang="ro-RO" sz="1600" dirty="0" smtClean="0">
                <a:latin typeface="Calibri (Corp)"/>
              </a:rPr>
            </a:br>
            <a:r>
              <a:rPr lang="ro-RO" sz="1600" dirty="0" smtClean="0">
                <a:latin typeface="Calibri (Corp)"/>
              </a:rPr>
              <a:t>Direcția DEZVOLTARE</a:t>
            </a:r>
            <a:br>
              <a:rPr lang="ro-RO" sz="1600" dirty="0" smtClean="0">
                <a:latin typeface="Calibri (Corp)"/>
              </a:rPr>
            </a:br>
            <a:r>
              <a:rPr lang="ro-RO" sz="1600" dirty="0" smtClean="0">
                <a:latin typeface="Calibri (Corp)"/>
              </a:rPr>
              <a:t/>
            </a:r>
            <a:br>
              <a:rPr lang="ro-RO" sz="1600" dirty="0" smtClean="0">
                <a:latin typeface="Calibri (Corp)"/>
              </a:rPr>
            </a:br>
            <a:r>
              <a:rPr lang="ro-RO" sz="1600" dirty="0" smtClean="0">
                <a:latin typeface="Calibri (Corp)"/>
              </a:rPr>
              <a:t>Agenția pentru Dezvoltare Regională SUD MUNTENIA</a:t>
            </a:r>
            <a:br>
              <a:rPr lang="ro-RO" sz="1600" dirty="0" smtClean="0">
                <a:latin typeface="Calibri (Corp)"/>
              </a:rPr>
            </a:br>
            <a:r>
              <a:rPr lang="ro-RO" sz="1600" dirty="0" smtClean="0">
                <a:latin typeface="Calibri (Corp)"/>
              </a:rPr>
              <a:t>Str. General Constantin Pantazi, nr.7A, CĂLĂRAȘI</a:t>
            </a:r>
            <a:br>
              <a:rPr lang="ro-RO" sz="1600" dirty="0" smtClean="0">
                <a:latin typeface="Calibri (Corp)"/>
              </a:rPr>
            </a:br>
            <a:r>
              <a:rPr lang="ro-RO" sz="1600" dirty="0" smtClean="0">
                <a:latin typeface="Calibri (Corp)"/>
              </a:rPr>
              <a:t>Telefon 0242 – 331 769</a:t>
            </a:r>
            <a:br>
              <a:rPr lang="ro-RO" sz="1600" dirty="0" smtClean="0">
                <a:latin typeface="Calibri (Corp)"/>
              </a:rPr>
            </a:br>
            <a:r>
              <a:rPr lang="ro-RO" sz="1600" dirty="0" smtClean="0">
                <a:latin typeface="Calibri (Corp)"/>
              </a:rPr>
              <a:t>Fax  0342 – 108 001</a:t>
            </a:r>
            <a:br>
              <a:rPr lang="ro-RO" sz="1600" dirty="0" smtClean="0">
                <a:latin typeface="Calibri (Corp)"/>
              </a:rPr>
            </a:br>
            <a:r>
              <a:rPr lang="ro-RO" sz="1600" dirty="0" smtClean="0">
                <a:latin typeface="Calibri (Corp)"/>
              </a:rPr>
              <a:t>E-mail</a:t>
            </a:r>
            <a:r>
              <a:rPr lang="en-US" sz="1600" dirty="0" smtClean="0">
                <a:latin typeface="Calibri (Corp)"/>
              </a:rPr>
              <a:t>:</a:t>
            </a:r>
            <a:r>
              <a:rPr lang="ro-RO" sz="1600" dirty="0" smtClean="0">
                <a:latin typeface="Calibri (Corp)"/>
              </a:rPr>
              <a:t> </a:t>
            </a:r>
            <a:r>
              <a:rPr lang="ro-RO" sz="1600" b="1" dirty="0" smtClean="0">
                <a:solidFill>
                  <a:schemeClr val="accent6">
                    <a:lumMod val="50000"/>
                  </a:schemeClr>
                </a:solidFill>
                <a:latin typeface="Calibri (Corp)"/>
              </a:rPr>
              <a:t>programe@</a:t>
            </a:r>
            <a:r>
              <a:rPr lang="ro-RO" sz="1600" b="1" dirty="0" err="1" smtClean="0">
                <a:solidFill>
                  <a:schemeClr val="accent6">
                    <a:lumMod val="50000"/>
                  </a:schemeClr>
                </a:solidFill>
                <a:latin typeface="Calibri (Corp)"/>
              </a:rPr>
              <a:t>adrmuntenia.ro</a:t>
            </a:r>
            <a:r>
              <a:rPr lang="en-US" sz="1600" dirty="0" smtClean="0">
                <a:solidFill>
                  <a:schemeClr val="accent2"/>
                </a:solidFill>
                <a:latin typeface="Calibri (Corp)"/>
              </a:rPr>
              <a:t/>
            </a:r>
            <a:br>
              <a:rPr lang="en-US" sz="1600" dirty="0" smtClean="0">
                <a:solidFill>
                  <a:schemeClr val="accent2"/>
                </a:solidFill>
                <a:latin typeface="Calibri (Corp)"/>
              </a:rPr>
            </a:br>
            <a:r>
              <a:rPr lang="ro-RO" sz="1600" dirty="0" smtClean="0">
                <a:latin typeface="Calibri (Corp)"/>
              </a:rPr>
              <a:t>Website </a:t>
            </a:r>
            <a:r>
              <a:rPr lang="en-US" sz="1600" dirty="0" smtClean="0">
                <a:latin typeface="Calibri (Corp)"/>
              </a:rPr>
              <a:t>: </a:t>
            </a:r>
            <a:r>
              <a:rPr lang="ro-RO" sz="1600" b="1" dirty="0" err="1" smtClean="0">
                <a:solidFill>
                  <a:schemeClr val="accent6">
                    <a:lumMod val="50000"/>
                  </a:schemeClr>
                </a:solidFill>
                <a:latin typeface="Calibri (Corp)"/>
              </a:rPr>
              <a:t>www.adrmuntenia.ro</a:t>
            </a:r>
            <a:r>
              <a:rPr lang="ro-RO" sz="1600" dirty="0" smtClean="0">
                <a:solidFill>
                  <a:schemeClr val="accent6">
                    <a:lumMod val="50000"/>
                  </a:schemeClr>
                </a:solidFill>
                <a:latin typeface="Calibri (Corp)"/>
              </a:rPr>
              <a:t> </a:t>
            </a:r>
            <a:r>
              <a:rPr lang="en-US" sz="1400" dirty="0" smtClean="0"/>
              <a:t/>
            </a:r>
            <a:br>
              <a:rPr lang="en-US" sz="1400" dirty="0" smtClean="0"/>
            </a:br>
            <a:endParaRPr lang="en-US" sz="1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descr="sigla noua UE.bmp"/>
          <p:cNvPicPr>
            <a:picLocks noChangeAspect="1"/>
          </p:cNvPicPr>
          <p:nvPr/>
        </p:nvPicPr>
        <p:blipFill>
          <a:blip r:embed="rId3" cstate="print"/>
          <a:srcRect/>
          <a:stretch>
            <a:fillRect/>
          </a:stretch>
        </p:blipFill>
        <p:spPr bwMode="auto">
          <a:xfrm>
            <a:off x="357188" y="214313"/>
            <a:ext cx="1139825" cy="785812"/>
          </a:xfrm>
          <a:prstGeom prst="rect">
            <a:avLst/>
          </a:prstGeom>
          <a:noFill/>
          <a:ln w="9525">
            <a:noFill/>
            <a:miter lim="800000"/>
            <a:headEnd/>
            <a:tailEnd/>
          </a:ln>
        </p:spPr>
      </p:pic>
      <p:pic>
        <p:nvPicPr>
          <p:cNvPr id="2051" name="Picture 12" descr="Sigla Guvernul Romaniei.jpg"/>
          <p:cNvPicPr>
            <a:picLocks noChangeAspect="1"/>
          </p:cNvPicPr>
          <p:nvPr/>
        </p:nvPicPr>
        <p:blipFill>
          <a:blip r:embed="rId4" cstate="print"/>
          <a:srcRect/>
          <a:stretch>
            <a:fillRect/>
          </a:stretch>
        </p:blipFill>
        <p:spPr bwMode="auto">
          <a:xfrm>
            <a:off x="2000250" y="214313"/>
            <a:ext cx="928688" cy="801687"/>
          </a:xfrm>
          <a:prstGeom prst="rect">
            <a:avLst/>
          </a:prstGeom>
          <a:noFill/>
          <a:ln w="9525">
            <a:noFill/>
            <a:miter lim="800000"/>
            <a:headEnd/>
            <a:tailEnd/>
          </a:ln>
        </p:spPr>
      </p:pic>
      <p:pic>
        <p:nvPicPr>
          <p:cNvPr id="2052" name="Picture 4" descr="Logo ADR Sud Muntenia.JPG"/>
          <p:cNvPicPr>
            <a:picLocks noChangeAspect="1" noChangeArrowheads="1"/>
          </p:cNvPicPr>
          <p:nvPr/>
        </p:nvPicPr>
        <p:blipFill>
          <a:blip r:embed="rId5" cstate="print"/>
          <a:srcRect/>
          <a:stretch>
            <a:fillRect/>
          </a:stretch>
        </p:blipFill>
        <p:spPr bwMode="auto">
          <a:xfrm>
            <a:off x="6072188" y="357188"/>
            <a:ext cx="1714500" cy="571500"/>
          </a:xfrm>
          <a:prstGeom prst="rect">
            <a:avLst/>
          </a:prstGeom>
          <a:noFill/>
          <a:ln w="9525">
            <a:noFill/>
            <a:miter lim="800000"/>
            <a:headEnd/>
            <a:tailEnd/>
          </a:ln>
        </p:spPr>
      </p:pic>
      <p:pic>
        <p:nvPicPr>
          <p:cNvPr id="2053" name="Picture 3" descr="Sigla Instrumente structurale.jpg"/>
          <p:cNvPicPr>
            <a:picLocks noChangeAspect="1" noChangeArrowheads="1"/>
          </p:cNvPicPr>
          <p:nvPr/>
        </p:nvPicPr>
        <p:blipFill>
          <a:blip r:embed="rId6" cstate="print"/>
          <a:srcRect/>
          <a:stretch>
            <a:fillRect/>
          </a:stretch>
        </p:blipFill>
        <p:spPr bwMode="auto">
          <a:xfrm>
            <a:off x="8143875" y="214313"/>
            <a:ext cx="638175" cy="771525"/>
          </a:xfrm>
          <a:prstGeom prst="rect">
            <a:avLst/>
          </a:prstGeom>
          <a:noFill/>
          <a:ln w="9525">
            <a:noFill/>
            <a:miter lim="800000"/>
            <a:headEnd/>
            <a:tailEnd/>
          </a:ln>
        </p:spPr>
      </p:pic>
      <p:pic>
        <p:nvPicPr>
          <p:cNvPr id="2054" name="Picture 15" descr="Sigla Regio.jpg"/>
          <p:cNvPicPr>
            <a:picLocks noChangeAspect="1"/>
          </p:cNvPicPr>
          <p:nvPr/>
        </p:nvPicPr>
        <p:blipFill>
          <a:blip r:embed="rId7" cstate="print"/>
          <a:srcRect/>
          <a:stretch>
            <a:fillRect/>
          </a:stretch>
        </p:blipFill>
        <p:spPr bwMode="auto">
          <a:xfrm>
            <a:off x="3286125" y="5286375"/>
            <a:ext cx="2843213" cy="1087438"/>
          </a:xfrm>
          <a:prstGeom prst="rect">
            <a:avLst/>
          </a:prstGeom>
          <a:noFill/>
          <a:ln w="9525">
            <a:noFill/>
            <a:miter lim="800000"/>
            <a:headEnd/>
            <a:tailEnd/>
          </a:ln>
        </p:spPr>
      </p:pic>
      <p:pic>
        <p:nvPicPr>
          <p:cNvPr id="2055" name="Picture 9" descr="D:\Documente\comunicare\sigla mdrap bun.jpg"/>
          <p:cNvPicPr>
            <a:picLocks noChangeAspect="1" noChangeArrowheads="1"/>
          </p:cNvPicPr>
          <p:nvPr/>
        </p:nvPicPr>
        <p:blipFill>
          <a:blip r:embed="rId8" cstate="print"/>
          <a:srcRect/>
          <a:stretch>
            <a:fillRect/>
          </a:stretch>
        </p:blipFill>
        <p:spPr bwMode="auto">
          <a:xfrm>
            <a:off x="3563938" y="333375"/>
            <a:ext cx="1944687" cy="608013"/>
          </a:xfrm>
          <a:prstGeom prst="rect">
            <a:avLst/>
          </a:prstGeom>
          <a:noFill/>
          <a:ln w="9525">
            <a:noFill/>
            <a:miter lim="800000"/>
            <a:headEnd/>
            <a:tailEnd/>
          </a:ln>
        </p:spPr>
      </p:pic>
      <p:sp>
        <p:nvSpPr>
          <p:cNvPr id="2056" name="Titlu 15"/>
          <p:cNvSpPr>
            <a:spLocks noGrp="1"/>
          </p:cNvSpPr>
          <p:nvPr>
            <p:ph type="title"/>
          </p:nvPr>
        </p:nvSpPr>
        <p:spPr bwMode="auto">
          <a:xfrm>
            <a:off x="395536" y="2204864"/>
            <a:ext cx="8229600" cy="1656333"/>
          </a:xfrm>
          <a:noFill/>
          <a:ln>
            <a:miter lim="800000"/>
            <a:headEnd/>
            <a:tailEnd/>
          </a:ln>
        </p:spPr>
        <p:txBody>
          <a:bodyPr vert="horz" wrap="square" lIns="91440" tIns="45720" rIns="91440" bIns="45720" numCol="1" anchor="t" anchorCtr="0" compatLnSpc="1">
            <a:prstTxWarp prst="textNoShape">
              <a:avLst/>
            </a:prstTxWarp>
          </a:bodyPr>
          <a:lstStyle/>
          <a:p>
            <a:r>
              <a:rPr lang="ro-RO" sz="3000" b="1" dirty="0" smtClean="0">
                <a:latin typeface="Calibri" pitchFamily="34" charset="0"/>
              </a:rPr>
              <a:t>ANALIZA SOCIO-ECONOMICĂ </a:t>
            </a:r>
            <a:br>
              <a:rPr lang="ro-RO" sz="3000" b="1" dirty="0" smtClean="0">
                <a:latin typeface="Calibri" pitchFamily="34" charset="0"/>
              </a:rPr>
            </a:br>
            <a:r>
              <a:rPr lang="ro-RO" sz="3000" b="1" dirty="0" smtClean="0">
                <a:latin typeface="Calibri" pitchFamily="34" charset="0"/>
              </a:rPr>
              <a:t>DEZVOLTAREA DURABILĂ A INFRASTRUCTURII LOCALE ŞI REGIONALE</a:t>
            </a:r>
            <a:endParaRPr lang="en-US" sz="3000" dirty="0" smtClean="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u 2"/>
          <p:cNvSpPr>
            <a:spLocks noGrp="1"/>
          </p:cNvSpPr>
          <p:nvPr>
            <p:ph type="title"/>
          </p:nvPr>
        </p:nvSpPr>
        <p:spPr bwMode="auto">
          <a:xfrm>
            <a:off x="467544" y="1124744"/>
            <a:ext cx="8229600" cy="576263"/>
          </a:xfrm>
          <a:noFill/>
          <a:ln>
            <a:miter lim="800000"/>
            <a:headEnd/>
            <a:tailEnd/>
          </a:ln>
        </p:spPr>
        <p:txBody>
          <a:bodyPr vert="horz" wrap="square" lIns="91440" tIns="45720" rIns="91440" bIns="45720" numCol="1" anchor="t" anchorCtr="0" compatLnSpc="1">
            <a:prstTxWarp prst="textNoShape">
              <a:avLst/>
            </a:prstTxWarp>
          </a:bodyPr>
          <a:lstStyle/>
          <a:p>
            <a:r>
              <a:rPr lang="ro-RO" sz="4000" b="1" dirty="0" smtClean="0">
                <a:latin typeface="Calibri" pitchFamily="34" charset="0"/>
              </a:rPr>
              <a:t>PRECIZĂRI METODOLOGICE</a:t>
            </a:r>
            <a:endParaRPr lang="en-US" sz="4000" b="1" dirty="0" smtClean="0">
              <a:latin typeface="Calibri" pitchFamily="34" charset="0"/>
            </a:endParaRPr>
          </a:p>
        </p:txBody>
      </p:sp>
      <p:sp>
        <p:nvSpPr>
          <p:cNvPr id="3075" name="Rectangle 3"/>
          <p:cNvSpPr>
            <a:spLocks noGrp="1" noChangeArrowheads="1"/>
          </p:cNvSpPr>
          <p:nvPr>
            <p:ph idx="1"/>
          </p:nvPr>
        </p:nvSpPr>
        <p:spPr bwMode="auto">
          <a:xfrm>
            <a:off x="467544" y="162880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gn="just" eaLnBrk="1" hangingPunct="1">
              <a:lnSpc>
                <a:spcPct val="80000"/>
              </a:lnSpc>
              <a:buFontTx/>
              <a:buNone/>
            </a:pPr>
            <a:endParaRPr lang="en-US" sz="1500" dirty="0" smtClean="0">
              <a:latin typeface="Trebuchet MS" pitchFamily="34" charset="0"/>
            </a:endParaRPr>
          </a:p>
          <a:p>
            <a:pPr algn="just" eaLnBrk="1" hangingPunct="1">
              <a:lnSpc>
                <a:spcPct val="80000"/>
              </a:lnSpc>
            </a:pPr>
            <a:endParaRPr lang="en-US" sz="1500" dirty="0" smtClean="0">
              <a:latin typeface="Trebuchet MS" pitchFamily="34" charset="0"/>
            </a:endParaRPr>
          </a:p>
          <a:p>
            <a:pPr algn="just" eaLnBrk="1" hangingPunct="1">
              <a:lnSpc>
                <a:spcPct val="80000"/>
              </a:lnSpc>
              <a:buFontTx/>
              <a:buNone/>
            </a:pPr>
            <a:endParaRPr lang="en-US" sz="700" dirty="0" smtClean="0">
              <a:latin typeface="Trebuchet MS" pitchFamily="34" charset="0"/>
            </a:endParaRPr>
          </a:p>
          <a:p>
            <a:pPr algn="just" eaLnBrk="1" hangingPunct="1">
              <a:lnSpc>
                <a:spcPct val="80000"/>
              </a:lnSpc>
            </a:pPr>
            <a:endParaRPr lang="ro-RO" sz="1600" dirty="0" smtClean="0">
              <a:solidFill>
                <a:schemeClr val="accent2"/>
              </a:solidFill>
              <a:latin typeface="Trebuchet MS" pitchFamily="34" charset="0"/>
            </a:endParaRPr>
          </a:p>
          <a:p>
            <a:pPr algn="just" eaLnBrk="1" hangingPunct="1">
              <a:lnSpc>
                <a:spcPct val="80000"/>
              </a:lnSpc>
            </a:pPr>
            <a:endParaRPr lang="ro-RO" sz="1600" dirty="0" smtClean="0">
              <a:latin typeface="Trebuchet MS" pitchFamily="34" charset="0"/>
            </a:endParaRPr>
          </a:p>
          <a:p>
            <a:pPr algn="ctr" eaLnBrk="1" hangingPunct="1">
              <a:lnSpc>
                <a:spcPct val="80000"/>
              </a:lnSpc>
              <a:buFontTx/>
              <a:buNone/>
            </a:pPr>
            <a:endParaRPr lang="ro-RO" sz="1800" dirty="0" smtClean="0">
              <a:latin typeface="Trebuchet MS" pitchFamily="34" charset="0"/>
            </a:endParaRPr>
          </a:p>
        </p:txBody>
      </p:sp>
      <p:sp>
        <p:nvSpPr>
          <p:cNvPr id="3076" name="Dreptunghi 3"/>
          <p:cNvSpPr>
            <a:spLocks noChangeArrowheads="1"/>
          </p:cNvSpPr>
          <p:nvPr/>
        </p:nvSpPr>
        <p:spPr bwMode="auto">
          <a:xfrm>
            <a:off x="899592" y="2492896"/>
            <a:ext cx="7632700" cy="2246769"/>
          </a:xfrm>
          <a:prstGeom prst="rect">
            <a:avLst/>
          </a:prstGeom>
          <a:noFill/>
          <a:ln w="9525">
            <a:noFill/>
            <a:miter lim="800000"/>
            <a:headEnd/>
            <a:tailEnd/>
          </a:ln>
        </p:spPr>
        <p:txBody>
          <a:bodyPr>
            <a:spAutoFit/>
          </a:bodyPr>
          <a:lstStyle/>
          <a:p>
            <a:pPr>
              <a:buFont typeface="Arial" pitchFamily="34" charset="0"/>
              <a:buChar char="•"/>
            </a:pPr>
            <a:r>
              <a:rPr lang="ro-RO" sz="2800" b="0" dirty="0" smtClean="0">
                <a:latin typeface="Calibri" pitchFamily="34" charset="0"/>
              </a:rPr>
              <a:t> Analiză în curs de actualizare </a:t>
            </a:r>
          </a:p>
          <a:p>
            <a:pPr lvl="1"/>
            <a:r>
              <a:rPr lang="ro-RO" sz="2800" b="0" dirty="0" smtClean="0">
                <a:latin typeface="Calibri" pitchFamily="34" charset="0"/>
              </a:rPr>
              <a:t>- Date statistice la nivelul anului 2011, în baza disponibilității acestora</a:t>
            </a:r>
          </a:p>
          <a:p>
            <a:pPr lvl="1"/>
            <a:r>
              <a:rPr lang="ro-RO" sz="2800" b="0" dirty="0" smtClean="0">
                <a:latin typeface="Calibri" pitchFamily="34" charset="0"/>
              </a:rPr>
              <a:t>- Alte date privitoare la infrastructură – studii, rapoarte </a:t>
            </a:r>
            <a:endParaRPr lang="en-US" sz="2800" b="0" dirty="0">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u 2"/>
          <p:cNvSpPr>
            <a:spLocks noGrp="1"/>
          </p:cNvSpPr>
          <p:nvPr>
            <p:ph type="title"/>
          </p:nvPr>
        </p:nvSpPr>
        <p:spPr bwMode="auto">
          <a:xfrm>
            <a:off x="467544" y="188640"/>
            <a:ext cx="8229600" cy="576263"/>
          </a:xfrm>
          <a:noFill/>
          <a:ln>
            <a:miter lim="800000"/>
            <a:headEnd/>
            <a:tailEnd/>
          </a:ln>
        </p:spPr>
        <p:txBody>
          <a:bodyPr vert="horz" wrap="square" lIns="91440" tIns="45720" rIns="91440" bIns="45720" numCol="1" anchor="t" anchorCtr="0" compatLnSpc="1">
            <a:prstTxWarp prst="textNoShape">
              <a:avLst/>
            </a:prstTxWarp>
          </a:bodyPr>
          <a:lstStyle/>
          <a:p>
            <a:r>
              <a:rPr lang="ro-RO" sz="2800" b="1" dirty="0" smtClean="0">
                <a:latin typeface="Calibri" pitchFamily="34" charset="0"/>
              </a:rPr>
              <a:t>CONCLUZIILE ANALIZEI SOCIO-ECONOMICE</a:t>
            </a:r>
            <a:endParaRPr lang="en-US" sz="2800" dirty="0" smtClean="0">
              <a:latin typeface="Calibri" pitchFamily="34" charset="0"/>
            </a:endParaRPr>
          </a:p>
        </p:txBody>
      </p:sp>
      <p:sp>
        <p:nvSpPr>
          <p:cNvPr id="3075" name="Rectangle 3"/>
          <p:cNvSpPr>
            <a:spLocks noGrp="1" noChangeArrowheads="1"/>
          </p:cNvSpPr>
          <p:nvPr>
            <p:ph idx="1"/>
          </p:nvPr>
        </p:nvSpPr>
        <p:spPr bwMode="auto">
          <a:xfrm>
            <a:off x="467544" y="162880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gn="just" eaLnBrk="1" hangingPunct="1">
              <a:lnSpc>
                <a:spcPct val="80000"/>
              </a:lnSpc>
              <a:buFontTx/>
              <a:buNone/>
            </a:pPr>
            <a:endParaRPr lang="en-US" sz="1500" dirty="0" smtClean="0">
              <a:latin typeface="Trebuchet MS" pitchFamily="34" charset="0"/>
            </a:endParaRPr>
          </a:p>
          <a:p>
            <a:pPr algn="just" eaLnBrk="1" hangingPunct="1">
              <a:lnSpc>
                <a:spcPct val="80000"/>
              </a:lnSpc>
            </a:pPr>
            <a:endParaRPr lang="en-US" sz="1500" dirty="0" smtClean="0">
              <a:latin typeface="Trebuchet MS" pitchFamily="34" charset="0"/>
            </a:endParaRPr>
          </a:p>
          <a:p>
            <a:pPr algn="just" eaLnBrk="1" hangingPunct="1">
              <a:lnSpc>
                <a:spcPct val="80000"/>
              </a:lnSpc>
              <a:buFontTx/>
              <a:buNone/>
            </a:pPr>
            <a:endParaRPr lang="en-US" sz="700" dirty="0" smtClean="0">
              <a:latin typeface="Trebuchet MS" pitchFamily="34" charset="0"/>
            </a:endParaRPr>
          </a:p>
          <a:p>
            <a:pPr algn="just" eaLnBrk="1" hangingPunct="1">
              <a:lnSpc>
                <a:spcPct val="80000"/>
              </a:lnSpc>
            </a:pPr>
            <a:endParaRPr lang="ro-RO" sz="1600" dirty="0" smtClean="0">
              <a:solidFill>
                <a:schemeClr val="accent2"/>
              </a:solidFill>
              <a:latin typeface="Trebuchet MS" pitchFamily="34" charset="0"/>
            </a:endParaRPr>
          </a:p>
          <a:p>
            <a:pPr algn="just" eaLnBrk="1" hangingPunct="1">
              <a:lnSpc>
                <a:spcPct val="80000"/>
              </a:lnSpc>
            </a:pPr>
            <a:endParaRPr lang="ro-RO" sz="1600" dirty="0" smtClean="0">
              <a:latin typeface="Trebuchet MS" pitchFamily="34" charset="0"/>
            </a:endParaRPr>
          </a:p>
          <a:p>
            <a:pPr algn="ctr" eaLnBrk="1" hangingPunct="1">
              <a:lnSpc>
                <a:spcPct val="80000"/>
              </a:lnSpc>
              <a:buFontTx/>
              <a:buNone/>
            </a:pPr>
            <a:endParaRPr lang="ro-RO" sz="1800" dirty="0" smtClean="0">
              <a:latin typeface="Trebuchet MS" pitchFamily="34" charset="0"/>
            </a:endParaRPr>
          </a:p>
        </p:txBody>
      </p:sp>
      <p:sp>
        <p:nvSpPr>
          <p:cNvPr id="5" name="Substituent conținut 2"/>
          <p:cNvSpPr txBox="1">
            <a:spLocks/>
          </p:cNvSpPr>
          <p:nvPr/>
        </p:nvSpPr>
        <p:spPr>
          <a:xfrm>
            <a:off x="457200" y="980728"/>
            <a:ext cx="8229600" cy="5112568"/>
          </a:xfrm>
          <a:prstGeom prst="rect">
            <a:avLst/>
          </a:prstGeom>
        </p:spPr>
        <p:txBody>
          <a:bodyPr>
            <a:normAutofit/>
          </a:bodyPr>
          <a:lstStyle/>
          <a:p>
            <a:pPr marL="514350" marR="0" lvl="0" indent="-514350" algn="l" defTabSz="914400" rtl="0" eaLnBrk="0" fontAlgn="base" latinLnBrk="0" hangingPunct="0">
              <a:lnSpc>
                <a:spcPct val="100000"/>
              </a:lnSpc>
              <a:spcBef>
                <a:spcPct val="20000"/>
              </a:spcBef>
              <a:spcAft>
                <a:spcPct val="0"/>
              </a:spcAft>
              <a:buClrTx/>
              <a:buSzTx/>
              <a:buFontTx/>
              <a:buAutoNum type="arabicPeriod"/>
              <a:tabLst/>
              <a:defRPr/>
            </a:pPr>
            <a:r>
              <a:rPr kumimoji="0" lang="ro-RO" sz="2100" b="1" i="0" u="none" strike="noStrike" kern="0" cap="none" spc="0" normalizeH="0" baseline="0" noProof="0" dirty="0" smtClean="0">
                <a:ln>
                  <a:noFill/>
                </a:ln>
                <a:solidFill>
                  <a:schemeClr val="tx1"/>
                </a:solidFill>
                <a:effectLst/>
                <a:uLnTx/>
                <a:uFillTx/>
                <a:latin typeface="Calibri" pitchFamily="34" charset="0"/>
              </a:rPr>
              <a:t>INFRASTRUCTURA DE TRANSPORT ŞI COMUNICAŢII</a:t>
            </a:r>
          </a:p>
          <a:p>
            <a:pPr marL="514350" marR="0" lvl="0" indent="-514350" algn="l" defTabSz="914400" rtl="0" eaLnBrk="0" fontAlgn="base" latinLnBrk="0" hangingPunct="0">
              <a:lnSpc>
                <a:spcPct val="100000"/>
              </a:lnSpc>
              <a:spcBef>
                <a:spcPct val="20000"/>
              </a:spcBef>
              <a:spcAft>
                <a:spcPct val="0"/>
              </a:spcAft>
              <a:buClrTx/>
              <a:buSzTx/>
              <a:buFontTx/>
              <a:buNone/>
              <a:tabLst/>
              <a:defRPr/>
            </a:pPr>
            <a:endParaRPr kumimoji="0" lang="ro-RO" sz="1900" b="1" i="0" u="none" strike="noStrike" kern="0" cap="none" spc="0" normalizeH="0" baseline="0" noProof="0" dirty="0" smtClean="0">
              <a:ln>
                <a:noFill/>
              </a:ln>
              <a:solidFill>
                <a:schemeClr val="tx1"/>
              </a:solidFill>
              <a:effectLst/>
              <a:uLnTx/>
              <a:uFillTx/>
              <a:latin typeface="Calibri" pitchFamily="34" charset="0"/>
            </a:endParaRPr>
          </a:p>
          <a:p>
            <a:pPr marL="514350" marR="0" lvl="0" indent="-514350" algn="l" defTabSz="914400" rtl="0" eaLnBrk="0" fontAlgn="base" latinLnBrk="0" hangingPunct="0">
              <a:lnSpc>
                <a:spcPct val="100000"/>
              </a:lnSpc>
              <a:spcBef>
                <a:spcPct val="20000"/>
              </a:spcBef>
              <a:spcAft>
                <a:spcPct val="0"/>
              </a:spcAft>
              <a:buClrTx/>
              <a:buSzTx/>
              <a:buFontTx/>
              <a:buNone/>
              <a:tabLst/>
              <a:defRPr/>
            </a:pPr>
            <a:r>
              <a:rPr kumimoji="0" lang="ro-RO" sz="1900" b="1" i="0" u="none" strike="noStrike" kern="0" cap="none" spc="0" normalizeH="0" baseline="0" noProof="0" dirty="0" smtClean="0">
                <a:ln>
                  <a:noFill/>
                </a:ln>
                <a:solidFill>
                  <a:schemeClr val="tx1"/>
                </a:solidFill>
                <a:effectLst/>
                <a:uLnTx/>
                <a:uFillTx/>
                <a:latin typeface="Calibri" pitchFamily="34" charset="0"/>
              </a:rPr>
              <a:t>Drumuri judeţene și comunale</a:t>
            </a:r>
          </a:p>
          <a:p>
            <a:pPr marL="514350" marR="0" lvl="0" indent="-514350" algn="l" defTabSz="914400" rtl="0" eaLnBrk="0" fontAlgn="base" latinLnBrk="0" hangingPunct="0">
              <a:lnSpc>
                <a:spcPct val="100000"/>
              </a:lnSpc>
              <a:spcBef>
                <a:spcPct val="20000"/>
              </a:spcBef>
              <a:spcAft>
                <a:spcPct val="0"/>
              </a:spcAft>
              <a:buClrTx/>
              <a:buSzTx/>
              <a:buFont typeface="Wingdings" pitchFamily="2" charset="2"/>
              <a:buChar char="§"/>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Evoluţie pozitivă a reţelei de drumuri judeţene şi comunale</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creştere 5,13% 2011/2004</a:t>
            </a:r>
          </a:p>
          <a:p>
            <a:pPr marL="514350" marR="0" lvl="0" indent="-514350" algn="l" defTabSz="914400" rtl="0" eaLnBrk="0" fontAlgn="base" latinLnBrk="0" hangingPunct="0">
              <a:lnSpc>
                <a:spcPct val="100000"/>
              </a:lnSpc>
              <a:spcBef>
                <a:spcPct val="20000"/>
              </a:spcBef>
              <a:spcAft>
                <a:spcPct val="0"/>
              </a:spcAft>
              <a:buClrTx/>
              <a:buSzTx/>
              <a:buFont typeface="Wingdings" pitchFamily="2" charset="2"/>
              <a:buChar char="§"/>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Pondere </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78,03% din reţeaua regională a drumurilor publice</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11,84% din reţeaua naţională </a:t>
            </a:r>
            <a:r>
              <a:rPr kumimoji="0" lang="en-US" sz="1800" b="0" i="0" u="none" strike="noStrike" kern="0" cap="none" spc="0" normalizeH="0" baseline="0" noProof="0" dirty="0" smtClean="0">
                <a:ln>
                  <a:noFill/>
                </a:ln>
                <a:solidFill>
                  <a:schemeClr val="tx1"/>
                </a:solidFill>
                <a:effectLst/>
                <a:uLnTx/>
                <a:uFillTx/>
                <a:latin typeface="Calibri" pitchFamily="34" charset="0"/>
              </a:rPr>
              <a:t>a </a:t>
            </a:r>
            <a:r>
              <a:rPr kumimoji="0" lang="ro-RO" sz="1800" b="0" i="0" u="none" strike="noStrike" kern="0" cap="none" spc="0" normalizeH="0" baseline="0" noProof="0" dirty="0" smtClean="0">
                <a:ln>
                  <a:noFill/>
                </a:ln>
                <a:solidFill>
                  <a:schemeClr val="tx1"/>
                </a:solidFill>
                <a:effectLst/>
                <a:uLnTx/>
                <a:uFillTx/>
                <a:latin typeface="Calibri" pitchFamily="34" charset="0"/>
              </a:rPr>
              <a:t>drumurilor publice</a:t>
            </a:r>
          </a:p>
          <a:p>
            <a:pPr marL="514350" marR="0" lvl="0" indent="-514350" algn="l" defTabSz="914400" rtl="0" eaLnBrk="0" fontAlgn="base" latinLnBrk="0" hangingPunct="0">
              <a:lnSpc>
                <a:spcPct val="100000"/>
              </a:lnSpc>
              <a:spcBef>
                <a:spcPct val="20000"/>
              </a:spcBef>
              <a:spcAft>
                <a:spcPct val="0"/>
              </a:spcAft>
              <a:buClrTx/>
              <a:buSzTx/>
              <a:buFont typeface="Wingdings" pitchFamily="2" charset="2"/>
              <a:buChar char="§"/>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Densitate ridicată</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28,78 km drumuri judeţene şi comunale/100 km</a:t>
            </a:r>
            <a:r>
              <a:rPr kumimoji="0" lang="ro-RO" sz="1800" b="0" i="0" u="none" strike="noStrike" kern="0" cap="none" spc="0" normalizeH="0" baseline="30000" noProof="0" dirty="0" smtClean="0">
                <a:ln>
                  <a:noFill/>
                </a:ln>
                <a:solidFill>
                  <a:schemeClr val="tx1"/>
                </a:solidFill>
                <a:effectLst/>
                <a:uLnTx/>
                <a:uFillTx/>
                <a:latin typeface="Calibri" pitchFamily="34" charset="0"/>
              </a:rPr>
              <a:t>2</a:t>
            </a:r>
            <a:r>
              <a:rPr kumimoji="0" lang="ro-RO" sz="1800" b="0" i="0" u="none" strike="noStrike" kern="0" cap="none" spc="0" normalizeH="0" baseline="0" noProof="0" dirty="0" smtClean="0">
                <a:ln>
                  <a:noFill/>
                </a:ln>
                <a:solidFill>
                  <a:schemeClr val="tx1"/>
                </a:solidFill>
                <a:effectLst/>
                <a:uLnTx/>
                <a:uFillTx/>
                <a:latin typeface="Calibri" pitchFamily="34" charset="0"/>
              </a:rPr>
              <a:t> teritoriu</a:t>
            </a:r>
            <a:endParaRPr kumimoji="0" lang="ro-RO" sz="1800" b="0" i="0" u="none" strike="noStrike" kern="0" cap="none" spc="0" normalizeH="0" baseline="0" noProof="0" dirty="0" smtClean="0">
              <a:ln>
                <a:noFill/>
              </a:ln>
              <a:solidFill>
                <a:srgbClr val="FF0000"/>
              </a:solidFill>
              <a:effectLst/>
              <a:uLnTx/>
              <a:uFillTx/>
              <a:latin typeface="Calibri" pitchFamily="34" charset="0"/>
            </a:endParaRPr>
          </a:p>
          <a:p>
            <a:pPr marL="514350" marR="0" lvl="0" indent="-514350" algn="l" defTabSz="914400" rtl="0" eaLnBrk="0" fontAlgn="base" latinLnBrk="0" hangingPunct="0">
              <a:lnSpc>
                <a:spcPct val="100000"/>
              </a:lnSpc>
              <a:spcBef>
                <a:spcPct val="20000"/>
              </a:spcBef>
              <a:spcAft>
                <a:spcPct val="0"/>
              </a:spcAft>
              <a:buClrTx/>
              <a:buSzTx/>
              <a:buFont typeface="Wingdings" pitchFamily="2" charset="2"/>
              <a:buChar char="§"/>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Viabilitate</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15,50% modernizate</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40,46% cu </a:t>
            </a:r>
            <a:r>
              <a:rPr kumimoji="0" lang="ro-RO" sz="1800" b="0" i="0" u="none" strike="noStrike" kern="0" cap="none" spc="0" normalizeH="0" baseline="0" noProof="0" dirty="0" err="1" smtClean="0">
                <a:ln>
                  <a:noFill/>
                </a:ln>
                <a:solidFill>
                  <a:schemeClr val="tx1"/>
                </a:solidFill>
                <a:effectLst/>
                <a:uLnTx/>
                <a:uFillTx/>
                <a:latin typeface="Calibri" pitchFamily="34" charset="0"/>
              </a:rPr>
              <a:t>îmbrăcăminţi</a:t>
            </a:r>
            <a:r>
              <a:rPr kumimoji="0" lang="ro-RO" sz="1800" b="0" i="0" u="none" strike="noStrike" kern="0" cap="none" spc="0" normalizeH="0" baseline="0" noProof="0" dirty="0" smtClean="0">
                <a:ln>
                  <a:noFill/>
                </a:ln>
                <a:solidFill>
                  <a:schemeClr val="tx1"/>
                </a:solidFill>
                <a:effectLst/>
                <a:uLnTx/>
                <a:uFillTx/>
                <a:latin typeface="Calibri" pitchFamily="34" charset="0"/>
              </a:rPr>
              <a:t> uşoare rutiere</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33,24% pietruite</a:t>
            </a:r>
          </a:p>
          <a:p>
            <a:pPr marL="1314450" marR="0" lvl="2" indent="-514350" algn="l"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10,80% de pământ</a:t>
            </a:r>
            <a:endParaRPr kumimoji="0" lang="ro-RO" sz="2000" b="0" i="0" u="none" strike="noStrike" kern="0" cap="none" spc="0" normalizeH="0" baseline="0" noProof="0" dirty="0" smtClean="0">
              <a:ln>
                <a:noFill/>
              </a:ln>
              <a:solidFill>
                <a:schemeClr val="tx1"/>
              </a:solidFill>
              <a:effectLst/>
              <a:uLnTx/>
              <a:uFillTx/>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u 2"/>
          <p:cNvSpPr>
            <a:spLocks noGrp="1"/>
          </p:cNvSpPr>
          <p:nvPr>
            <p:ph type="title"/>
          </p:nvPr>
        </p:nvSpPr>
        <p:spPr bwMode="auto">
          <a:xfrm>
            <a:off x="467544" y="188640"/>
            <a:ext cx="8229600" cy="576263"/>
          </a:xfrm>
          <a:noFill/>
          <a:ln>
            <a:miter lim="800000"/>
            <a:headEnd/>
            <a:tailEnd/>
          </a:ln>
        </p:spPr>
        <p:txBody>
          <a:bodyPr vert="horz" wrap="square" lIns="91440" tIns="45720" rIns="91440" bIns="45720" numCol="1" anchor="t" anchorCtr="0" compatLnSpc="1">
            <a:prstTxWarp prst="textNoShape">
              <a:avLst/>
            </a:prstTxWarp>
          </a:bodyPr>
          <a:lstStyle/>
          <a:p>
            <a:r>
              <a:rPr lang="ro-RO" sz="2800" b="1" dirty="0" smtClean="0">
                <a:latin typeface="Calibri" pitchFamily="34" charset="0"/>
              </a:rPr>
              <a:t>CONCLUZIILE ANALIZEI SOCIO-ECONOMICE</a:t>
            </a:r>
            <a:endParaRPr lang="en-US" sz="2800" dirty="0" smtClean="0">
              <a:latin typeface="Calibri" pitchFamily="34" charset="0"/>
            </a:endParaRPr>
          </a:p>
        </p:txBody>
      </p:sp>
      <p:sp>
        <p:nvSpPr>
          <p:cNvPr id="3075" name="Rectangle 3"/>
          <p:cNvSpPr>
            <a:spLocks noGrp="1" noChangeArrowheads="1"/>
          </p:cNvSpPr>
          <p:nvPr>
            <p:ph idx="1"/>
          </p:nvPr>
        </p:nvSpPr>
        <p:spPr bwMode="auto">
          <a:xfrm>
            <a:off x="467544" y="162880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gn="just" eaLnBrk="1" hangingPunct="1">
              <a:lnSpc>
                <a:spcPct val="80000"/>
              </a:lnSpc>
              <a:buFontTx/>
              <a:buNone/>
            </a:pPr>
            <a:endParaRPr lang="en-US" sz="1500" dirty="0" smtClean="0">
              <a:latin typeface="Trebuchet MS" pitchFamily="34" charset="0"/>
            </a:endParaRPr>
          </a:p>
          <a:p>
            <a:pPr algn="just" eaLnBrk="1" hangingPunct="1">
              <a:lnSpc>
                <a:spcPct val="80000"/>
              </a:lnSpc>
            </a:pPr>
            <a:endParaRPr lang="en-US" sz="1500" dirty="0" smtClean="0">
              <a:latin typeface="Trebuchet MS" pitchFamily="34" charset="0"/>
            </a:endParaRPr>
          </a:p>
          <a:p>
            <a:pPr algn="just" eaLnBrk="1" hangingPunct="1">
              <a:lnSpc>
                <a:spcPct val="80000"/>
              </a:lnSpc>
              <a:buFontTx/>
              <a:buNone/>
            </a:pPr>
            <a:endParaRPr lang="en-US" sz="700" dirty="0" smtClean="0">
              <a:latin typeface="Trebuchet MS" pitchFamily="34" charset="0"/>
            </a:endParaRPr>
          </a:p>
          <a:p>
            <a:pPr algn="just" eaLnBrk="1" hangingPunct="1">
              <a:lnSpc>
                <a:spcPct val="80000"/>
              </a:lnSpc>
            </a:pPr>
            <a:endParaRPr lang="ro-RO" sz="1600" dirty="0" smtClean="0">
              <a:solidFill>
                <a:schemeClr val="accent2"/>
              </a:solidFill>
              <a:latin typeface="Trebuchet MS" pitchFamily="34" charset="0"/>
            </a:endParaRPr>
          </a:p>
          <a:p>
            <a:pPr algn="just" eaLnBrk="1" hangingPunct="1">
              <a:lnSpc>
                <a:spcPct val="80000"/>
              </a:lnSpc>
            </a:pPr>
            <a:endParaRPr lang="ro-RO" sz="1600" dirty="0" smtClean="0">
              <a:latin typeface="Trebuchet MS" pitchFamily="34" charset="0"/>
            </a:endParaRPr>
          </a:p>
          <a:p>
            <a:pPr algn="ctr" eaLnBrk="1" hangingPunct="1">
              <a:lnSpc>
                <a:spcPct val="80000"/>
              </a:lnSpc>
              <a:buFontTx/>
              <a:buNone/>
            </a:pPr>
            <a:endParaRPr lang="ro-RO" sz="1800" dirty="0" smtClean="0">
              <a:latin typeface="Trebuchet MS" pitchFamily="34" charset="0"/>
            </a:endParaRPr>
          </a:p>
        </p:txBody>
      </p:sp>
      <p:sp>
        <p:nvSpPr>
          <p:cNvPr id="5" name="Substituent conținut 2"/>
          <p:cNvSpPr txBox="1">
            <a:spLocks/>
          </p:cNvSpPr>
          <p:nvPr/>
        </p:nvSpPr>
        <p:spPr>
          <a:xfrm>
            <a:off x="457200" y="836712"/>
            <a:ext cx="8229600" cy="5472608"/>
          </a:xfrm>
          <a:prstGeom prst="rect">
            <a:avLst/>
          </a:prstGeom>
        </p:spPr>
        <p:txBody>
          <a:bodyPr>
            <a:normAutofit lnSpcReduction="10000"/>
          </a:bodyPr>
          <a:lstStyle/>
          <a:p>
            <a:pPr marL="514350" marR="0" lvl="0" indent="-514350" algn="l" defTabSz="914400" rtl="0" eaLnBrk="0" fontAlgn="base" latinLnBrk="0" hangingPunct="0">
              <a:lnSpc>
                <a:spcPct val="100000"/>
              </a:lnSpc>
              <a:spcBef>
                <a:spcPct val="20000"/>
              </a:spcBef>
              <a:spcAft>
                <a:spcPct val="0"/>
              </a:spcAft>
              <a:buClrTx/>
              <a:buSzTx/>
              <a:buFontTx/>
              <a:buAutoNum type="arabicPeriod"/>
              <a:tabLst/>
              <a:defRPr/>
            </a:pPr>
            <a:r>
              <a:rPr kumimoji="0" lang="ro-RO" sz="2100" b="1" i="0" u="none" strike="noStrike" kern="0" cap="none" spc="0" normalizeH="0" baseline="0" noProof="0" dirty="0" smtClean="0">
                <a:ln>
                  <a:noFill/>
                </a:ln>
                <a:solidFill>
                  <a:schemeClr val="tx1"/>
                </a:solidFill>
                <a:effectLst/>
                <a:uLnTx/>
                <a:uFillTx/>
                <a:latin typeface="Calibri" pitchFamily="34" charset="0"/>
              </a:rPr>
              <a:t>INFRASTRUCTURA DE TRANSPORT ŞI COMUNICAŢII</a:t>
            </a:r>
          </a:p>
          <a:p>
            <a:pPr marL="514350" marR="0" lvl="0" indent="-514350" algn="l" defTabSz="914400" rtl="0" eaLnBrk="0" fontAlgn="base" latinLnBrk="0" hangingPunct="0">
              <a:lnSpc>
                <a:spcPct val="100000"/>
              </a:lnSpc>
              <a:spcBef>
                <a:spcPct val="20000"/>
              </a:spcBef>
              <a:spcAft>
                <a:spcPct val="0"/>
              </a:spcAft>
              <a:buClrTx/>
              <a:buSzTx/>
              <a:buFontTx/>
              <a:buNone/>
              <a:tabLst/>
              <a:defRPr/>
            </a:pPr>
            <a:r>
              <a:rPr kumimoji="0" lang="ro-RO" sz="1800" b="1" i="0" u="none" strike="noStrike" kern="0" cap="none" spc="0" normalizeH="0" baseline="0" noProof="0" dirty="0" smtClean="0">
                <a:ln>
                  <a:noFill/>
                </a:ln>
                <a:solidFill>
                  <a:schemeClr val="tx1"/>
                </a:solidFill>
                <a:effectLst/>
                <a:uLnTx/>
                <a:uFillTx/>
                <a:latin typeface="Calibri" pitchFamily="34" charset="0"/>
              </a:rPr>
              <a:t>Drumuri judeţene și comunale</a:t>
            </a:r>
          </a:p>
          <a:p>
            <a:pPr marL="514350" marR="0" lvl="0" indent="-514350" algn="l" defTabSz="914400" rtl="0" eaLnBrk="0" fontAlgn="base" latinLnBrk="0" hangingPunct="0">
              <a:lnSpc>
                <a:spcPct val="100000"/>
              </a:lnSpc>
              <a:spcBef>
                <a:spcPct val="20000"/>
              </a:spcBef>
              <a:spcAft>
                <a:spcPct val="0"/>
              </a:spcAft>
              <a:buClrTx/>
              <a:buSzTx/>
              <a:buFont typeface="Wingdings" pitchFamily="2" charset="2"/>
              <a:buChar char="§"/>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Investiţii</a:t>
            </a:r>
          </a:p>
          <a:p>
            <a:pPr marL="1314450" marR="0" lvl="2" indent="-514350" algn="just"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POR 2007-2013 – 380 km drumuri judeţene (3,84% din totalul drumurilor judeţene şi </a:t>
            </a:r>
          </a:p>
          <a:p>
            <a:pPr marL="1314450" marR="0" lvl="2" indent="-514350" algn="just"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comunale)</a:t>
            </a:r>
          </a:p>
          <a:p>
            <a:pPr marL="1314450" marR="0" lvl="2" indent="-514350" algn="just" defTabSz="914400" rtl="0" eaLnBrk="0" fontAlgn="base" latinLnBrk="0" hangingPunct="0">
              <a:lnSpc>
                <a:spcPct val="100000"/>
              </a:lnSpc>
              <a:spcBef>
                <a:spcPct val="20000"/>
              </a:spcBef>
              <a:spcAft>
                <a:spcPct val="0"/>
              </a:spcAft>
              <a:buClrTx/>
              <a:buSzTx/>
              <a:buFontTx/>
              <a:buNone/>
              <a:tabLst/>
              <a:defRPr/>
            </a:pPr>
            <a:r>
              <a:rPr kumimoji="0" lang="ro-RO" sz="1800" b="0" i="0" u="none" strike="noStrike" kern="0" cap="none" spc="0" normalizeH="0" baseline="0" noProof="0" dirty="0" smtClean="0">
                <a:ln>
                  <a:noFill/>
                </a:ln>
                <a:solidFill>
                  <a:schemeClr val="tx1"/>
                </a:solidFill>
                <a:effectLst/>
                <a:uLnTx/>
                <a:uFillTx/>
                <a:latin typeface="Calibri" pitchFamily="34" charset="0"/>
              </a:rPr>
              <a:t>→ </a:t>
            </a:r>
            <a:r>
              <a:rPr kumimoji="0" lang="en-US" sz="1800" b="0" i="0" u="none" strike="noStrike" kern="0" cap="none" spc="0" normalizeH="0" baseline="0" noProof="0" dirty="0" err="1" smtClean="0">
                <a:ln>
                  <a:noFill/>
                </a:ln>
                <a:solidFill>
                  <a:schemeClr val="tx1"/>
                </a:solidFill>
                <a:effectLst/>
                <a:uLnTx/>
                <a:uFillTx/>
                <a:latin typeface="Calibri" pitchFamily="34" charset="0"/>
              </a:rPr>
              <a:t>Programul</a:t>
            </a:r>
            <a:r>
              <a:rPr kumimoji="0" lang="en-US" sz="1800" b="0" i="0" u="none" strike="noStrike" kern="0" cap="none" spc="0" normalizeH="0" baseline="0" noProof="0" dirty="0" smtClean="0">
                <a:ln>
                  <a:noFill/>
                </a:ln>
                <a:solidFill>
                  <a:schemeClr val="tx1"/>
                </a:solidFill>
                <a:effectLst/>
                <a:uLnTx/>
                <a:uFillTx/>
                <a:latin typeface="Calibri" pitchFamily="34" charset="0"/>
              </a:rPr>
              <a:t> de </a:t>
            </a:r>
            <a:r>
              <a:rPr kumimoji="0" lang="en-US" sz="1800" b="0" i="0" u="none" strike="noStrike" kern="0" cap="none" spc="0" normalizeH="0" baseline="0" noProof="0" dirty="0" err="1" smtClean="0">
                <a:ln>
                  <a:noFill/>
                </a:ln>
                <a:solidFill>
                  <a:schemeClr val="tx1"/>
                </a:solidFill>
                <a:effectLst/>
                <a:uLnTx/>
                <a:uFillTx/>
                <a:latin typeface="Calibri" pitchFamily="34" charset="0"/>
              </a:rPr>
              <a:t>Cooperare</a:t>
            </a:r>
            <a:r>
              <a:rPr kumimoji="0" lang="en-US" sz="1800" b="0" i="0" u="none" strike="noStrike" kern="0" cap="none" spc="0" normalizeH="0" baseline="0" noProof="0" dirty="0" smtClean="0">
                <a:ln>
                  <a:noFill/>
                </a:ln>
                <a:solidFill>
                  <a:schemeClr val="tx1"/>
                </a:solidFill>
                <a:effectLst/>
                <a:uLnTx/>
                <a:uFillTx/>
                <a:latin typeface="Calibri" pitchFamily="34" charset="0"/>
              </a:rPr>
              <a:t> </a:t>
            </a:r>
            <a:r>
              <a:rPr kumimoji="0" lang="en-US" sz="1800" b="0" i="0" u="none" strike="noStrike" kern="0" cap="none" spc="0" normalizeH="0" baseline="0" noProof="0" dirty="0" err="1" smtClean="0">
                <a:ln>
                  <a:noFill/>
                </a:ln>
                <a:solidFill>
                  <a:schemeClr val="tx1"/>
                </a:solidFill>
                <a:effectLst/>
                <a:uLnTx/>
                <a:uFillTx/>
                <a:latin typeface="Calibri" pitchFamily="34" charset="0"/>
              </a:rPr>
              <a:t>Transfrontalieră</a:t>
            </a:r>
            <a:r>
              <a:rPr kumimoji="0" lang="en-US" sz="1800" b="0" i="0" u="none" strike="noStrike" kern="0" cap="none" spc="0" normalizeH="0" baseline="0" noProof="0" dirty="0" smtClean="0">
                <a:ln>
                  <a:noFill/>
                </a:ln>
                <a:solidFill>
                  <a:schemeClr val="tx1"/>
                </a:solidFill>
                <a:effectLst/>
                <a:uLnTx/>
                <a:uFillTx/>
                <a:latin typeface="Calibri" pitchFamily="34" charset="0"/>
              </a:rPr>
              <a:t> </a:t>
            </a:r>
            <a:r>
              <a:rPr kumimoji="0" lang="en-US" sz="1800" b="0" i="0" u="none" strike="noStrike" kern="0" cap="none" spc="0" normalizeH="0" baseline="0" noProof="0" dirty="0" err="1" smtClean="0">
                <a:ln>
                  <a:noFill/>
                </a:ln>
                <a:solidFill>
                  <a:schemeClr val="tx1"/>
                </a:solidFill>
                <a:effectLst/>
                <a:uLnTx/>
                <a:uFillTx/>
                <a:latin typeface="Calibri" pitchFamily="34" charset="0"/>
              </a:rPr>
              <a:t>România</a:t>
            </a:r>
            <a:r>
              <a:rPr kumimoji="0" lang="en-US" sz="1800" b="0" i="0" u="none" strike="noStrike" kern="0" cap="none" spc="0" normalizeH="0" baseline="0" noProof="0" dirty="0" smtClean="0">
                <a:ln>
                  <a:noFill/>
                </a:ln>
                <a:solidFill>
                  <a:schemeClr val="tx1"/>
                </a:solidFill>
                <a:effectLst/>
                <a:uLnTx/>
                <a:uFillTx/>
                <a:latin typeface="Calibri" pitchFamily="34" charset="0"/>
              </a:rPr>
              <a:t>-Bulgaria 2017-2013</a:t>
            </a:r>
            <a:r>
              <a:rPr kumimoji="0" lang="ro-RO" sz="1800" b="0" i="0" u="none" strike="noStrike" kern="0" cap="none" spc="0" normalizeH="0" baseline="0" noProof="0" dirty="0" smtClean="0">
                <a:ln>
                  <a:noFill/>
                </a:ln>
                <a:solidFill>
                  <a:schemeClr val="tx1"/>
                </a:solidFill>
                <a:effectLst/>
                <a:uLnTx/>
                <a:uFillTx/>
                <a:latin typeface="Calibri" pitchFamily="34" charset="0"/>
              </a:rPr>
              <a:t> – 30,39 km </a:t>
            </a:r>
          </a:p>
          <a:p>
            <a:pPr marL="1314450" lvl="2" indent="-514350" algn="just" eaLnBrk="0" hangingPunct="0">
              <a:spcBef>
                <a:spcPct val="20000"/>
              </a:spcBef>
              <a:defRPr/>
            </a:pPr>
            <a:r>
              <a:rPr lang="ro-RO" sz="1800" b="0" kern="0" dirty="0" smtClean="0">
                <a:latin typeface="Calibri" pitchFamily="34" charset="0"/>
              </a:rPr>
              <a:t>     </a:t>
            </a:r>
            <a:r>
              <a:rPr kumimoji="0" lang="ro-RO" sz="1800" b="0" i="0" u="none" strike="noStrike" kern="0" cap="none" spc="0" normalizeH="0" baseline="0" noProof="0" dirty="0" smtClean="0">
                <a:ln>
                  <a:noFill/>
                </a:ln>
                <a:solidFill>
                  <a:schemeClr val="tx1"/>
                </a:solidFill>
                <a:effectLst/>
                <a:uLnTx/>
                <a:uFillTx/>
                <a:latin typeface="Calibri" pitchFamily="34" charset="0"/>
              </a:rPr>
              <a:t>drumuri judeţene </a:t>
            </a:r>
            <a:r>
              <a:rPr lang="ro-RO" sz="1800" b="0" kern="0" dirty="0" smtClean="0">
                <a:latin typeface="Calibri" pitchFamily="34" charset="0"/>
              </a:rPr>
              <a:t>(0,31% din totalul drumurilor judeţene şi comunale)</a:t>
            </a:r>
            <a:endParaRPr kumimoji="0" lang="ro-RO" sz="1800" b="0" i="0" u="none" strike="noStrike" kern="0" cap="none" spc="0" normalizeH="0" baseline="0" noProof="0" dirty="0" smtClean="0">
              <a:ln>
                <a:noFill/>
              </a:ln>
              <a:solidFill>
                <a:srgbClr val="FF0000"/>
              </a:solidFill>
              <a:effectLst/>
              <a:uLnTx/>
              <a:uFillTx/>
              <a:latin typeface="Calibri" pitchFamily="34" charset="0"/>
            </a:endParaRPr>
          </a:p>
          <a:p>
            <a:pPr marL="1314450" lvl="2" indent="-514350" algn="just" eaLnBrk="0" hangingPunct="0">
              <a:spcBef>
                <a:spcPct val="20000"/>
              </a:spcBef>
              <a:defRPr/>
            </a:pPr>
            <a:r>
              <a:rPr kumimoji="0" lang="ro-RO" sz="1800" b="0" i="0" u="none" strike="noStrike" kern="0" cap="none" spc="0" normalizeH="0" baseline="0" noProof="0" dirty="0" smtClean="0">
                <a:ln>
                  <a:noFill/>
                </a:ln>
                <a:solidFill>
                  <a:schemeClr val="tx1"/>
                </a:solidFill>
                <a:effectLst/>
                <a:uLnTx/>
                <a:uFillTx/>
                <a:latin typeface="Calibri" pitchFamily="34" charset="0"/>
              </a:rPr>
              <a:t>→ Programul PHARE – 6,85 km drumuri judeţene </a:t>
            </a:r>
            <a:r>
              <a:rPr lang="ro-RO" sz="1800" b="0" kern="0" dirty="0" smtClean="0">
                <a:latin typeface="Calibri" pitchFamily="34" charset="0"/>
              </a:rPr>
              <a:t>(0,07% din totalul drumurilor judeţene şi </a:t>
            </a:r>
          </a:p>
          <a:p>
            <a:pPr marL="1314450" lvl="2" indent="-514350" algn="just" eaLnBrk="0" hangingPunct="0">
              <a:spcBef>
                <a:spcPct val="20000"/>
              </a:spcBef>
              <a:defRPr/>
            </a:pPr>
            <a:r>
              <a:rPr lang="ro-RO" sz="1800" b="0" kern="0" dirty="0" smtClean="0">
                <a:latin typeface="Calibri" pitchFamily="34" charset="0"/>
              </a:rPr>
              <a:t>     comunale)</a:t>
            </a:r>
            <a:endParaRPr lang="ro-RO" sz="1800" b="0" kern="0" dirty="0">
              <a:latin typeface="Calibri" pitchFamily="34" charset="0"/>
            </a:endParaRPr>
          </a:p>
          <a:p>
            <a:pPr marL="514350" lvl="0" indent="-514350" eaLnBrk="0" hangingPunct="0">
              <a:spcBef>
                <a:spcPct val="20000"/>
              </a:spcBef>
              <a:buFont typeface="Wingdings" pitchFamily="2" charset="2"/>
              <a:buChar char="§"/>
              <a:defRPr/>
            </a:pPr>
            <a:r>
              <a:rPr lang="ro-RO" sz="1800" b="0" kern="0" dirty="0" smtClean="0">
                <a:latin typeface="Calibri" pitchFamily="34" charset="0"/>
              </a:rPr>
              <a:t>Probleme</a:t>
            </a:r>
          </a:p>
          <a:p>
            <a:pPr marL="1314450" lvl="2" indent="-514350" eaLnBrk="0" hangingPunct="0">
              <a:spcBef>
                <a:spcPct val="20000"/>
              </a:spcBef>
              <a:defRPr/>
            </a:pPr>
            <a:r>
              <a:rPr lang="ro-RO" sz="1800" b="0" kern="0" dirty="0" smtClean="0">
                <a:latin typeface="Calibri" pitchFamily="34" charset="0"/>
              </a:rPr>
              <a:t>→ </a:t>
            </a:r>
            <a:r>
              <a:rPr lang="ro-RO" sz="1800" b="0" dirty="0" smtClean="0">
                <a:latin typeface="Calibri" pitchFamily="34" charset="0"/>
              </a:rPr>
              <a:t>lipsa inelelor rutiere în majoritatea oraşelor şi comunelor</a:t>
            </a:r>
          </a:p>
          <a:p>
            <a:pPr marL="1314450" lvl="2" indent="-514350" eaLnBrk="0" hangingPunct="0">
              <a:spcBef>
                <a:spcPct val="20000"/>
              </a:spcBef>
              <a:defRPr/>
            </a:pPr>
            <a:r>
              <a:rPr lang="ro-RO" sz="1800" b="0" kern="0" dirty="0" smtClean="0">
                <a:latin typeface="Calibri" pitchFamily="34" charset="0"/>
              </a:rPr>
              <a:t>→ </a:t>
            </a:r>
            <a:r>
              <a:rPr lang="ro-RO" sz="1800" b="0" dirty="0" smtClean="0">
                <a:latin typeface="Calibri" pitchFamily="34" charset="0"/>
              </a:rPr>
              <a:t>capacitatea portantă redusă</a:t>
            </a:r>
            <a:endParaRPr lang="ro-RO" sz="1800" b="0" kern="0" dirty="0" smtClean="0">
              <a:latin typeface="Calibri" pitchFamily="34" charset="0"/>
            </a:endParaRPr>
          </a:p>
          <a:p>
            <a:pPr marL="1314450" lvl="2" indent="-514350" eaLnBrk="0" hangingPunct="0">
              <a:spcBef>
                <a:spcPct val="20000"/>
              </a:spcBef>
              <a:defRPr/>
            </a:pPr>
            <a:r>
              <a:rPr lang="ro-RO" sz="1800" b="0" kern="0" dirty="0" smtClean="0">
                <a:latin typeface="Calibri" pitchFamily="34" charset="0"/>
              </a:rPr>
              <a:t>→ </a:t>
            </a:r>
            <a:r>
              <a:rPr lang="ro-RO" sz="1800" b="0" dirty="0" smtClean="0">
                <a:latin typeface="Calibri" pitchFamily="34" charset="0"/>
              </a:rPr>
              <a:t>semnalizare insuficientă </a:t>
            </a:r>
          </a:p>
          <a:p>
            <a:pPr marL="1314450" lvl="2" indent="-514350" eaLnBrk="0" hangingPunct="0">
              <a:spcBef>
                <a:spcPct val="20000"/>
              </a:spcBef>
              <a:defRPr/>
            </a:pPr>
            <a:r>
              <a:rPr lang="ro-RO" sz="1800" b="0" kern="0" dirty="0" smtClean="0">
                <a:latin typeface="Calibri" pitchFamily="34" charset="0"/>
              </a:rPr>
              <a:t>→ </a:t>
            </a:r>
            <a:r>
              <a:rPr lang="ro-RO" sz="1800" b="0" dirty="0" smtClean="0">
                <a:latin typeface="Calibri" pitchFamily="34" charset="0"/>
              </a:rPr>
              <a:t>procent ridicat de drumuri nemodernizate</a:t>
            </a:r>
            <a:endParaRPr lang="ro-RO" sz="1800" b="0" kern="0" dirty="0" smtClean="0">
              <a:latin typeface="Calibri" pitchFamily="34" charset="0"/>
            </a:endParaRPr>
          </a:p>
          <a:p>
            <a:pPr marL="1314450" lvl="2" indent="-514350" algn="just" eaLnBrk="0" hangingPunct="0">
              <a:spcBef>
                <a:spcPct val="20000"/>
              </a:spcBef>
              <a:defRPr/>
            </a:pPr>
            <a:endParaRPr lang="ro-RO" sz="1800" b="0" kern="0" dirty="0" smtClean="0">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z="2800" b="1" dirty="0" smtClean="0">
                <a:latin typeface="Calibri" pitchFamily="34" charset="0"/>
              </a:rPr>
              <a:t>CONCLUZIILE ANALIZEI SOCIO-ECONOMICE</a:t>
            </a:r>
            <a:endParaRPr lang="en-US" sz="2800" dirty="0"/>
          </a:p>
        </p:txBody>
      </p:sp>
      <p:sp>
        <p:nvSpPr>
          <p:cNvPr id="6" name="Substituent conținut 2"/>
          <p:cNvSpPr>
            <a:spLocks noGrp="1"/>
          </p:cNvSpPr>
          <p:nvPr>
            <p:ph idx="1"/>
          </p:nvPr>
        </p:nvSpPr>
        <p:spPr>
          <a:xfrm>
            <a:off x="467544" y="980728"/>
            <a:ext cx="8219256" cy="5256584"/>
          </a:xfrm>
        </p:spPr>
        <p:txBody>
          <a:bodyPr>
            <a:noAutofit/>
          </a:bodyPr>
          <a:lstStyle/>
          <a:p>
            <a:pPr>
              <a:buNone/>
            </a:pPr>
            <a:r>
              <a:rPr lang="ro-RO" sz="1800" b="1" dirty="0" smtClean="0">
                <a:latin typeface="Calibri" pitchFamily="34" charset="0"/>
              </a:rPr>
              <a:t>Străzi </a:t>
            </a:r>
            <a:r>
              <a:rPr lang="ro-RO" sz="1800" b="1" dirty="0" smtClean="0">
                <a:latin typeface="Calibri" pitchFamily="34" charset="0"/>
              </a:rPr>
              <a:t>orăşeneşti</a:t>
            </a:r>
          </a:p>
          <a:p>
            <a:pPr marL="514350" indent="-514350">
              <a:buFont typeface="Wingdings" pitchFamily="2" charset="2"/>
              <a:buChar char="§"/>
            </a:pPr>
            <a:r>
              <a:rPr lang="ro-RO" sz="1800" dirty="0" smtClean="0">
                <a:latin typeface="Calibri" pitchFamily="34" charset="0"/>
              </a:rPr>
              <a:t>Evoluţie pozitivă a reţelei de străzi orăşeneşti</a:t>
            </a:r>
          </a:p>
          <a:p>
            <a:pPr marL="1314450" lvl="2" indent="-514350">
              <a:buNone/>
            </a:pPr>
            <a:r>
              <a:rPr lang="ro-RO" sz="1800" dirty="0" smtClean="0">
                <a:latin typeface="Calibri" pitchFamily="34" charset="0"/>
              </a:rPr>
              <a:t>→ creştere de 6,59% în 2011 faţă de 2004</a:t>
            </a:r>
          </a:p>
          <a:p>
            <a:pPr marL="514350" indent="-514350">
              <a:buFont typeface="Wingdings" pitchFamily="2" charset="2"/>
              <a:buChar char="§"/>
            </a:pPr>
            <a:r>
              <a:rPr lang="ro-RO" sz="1800" dirty="0" smtClean="0">
                <a:latin typeface="Calibri" pitchFamily="34" charset="0"/>
              </a:rPr>
              <a:t>Viabilitate</a:t>
            </a:r>
          </a:p>
          <a:p>
            <a:pPr marL="1314450" lvl="2" indent="-514350">
              <a:buNone/>
            </a:pPr>
            <a:r>
              <a:rPr lang="ro-RO" sz="1800" dirty="0" smtClean="0">
                <a:latin typeface="Calibri" pitchFamily="34" charset="0"/>
              </a:rPr>
              <a:t>→ modernizate 66,07%</a:t>
            </a:r>
          </a:p>
          <a:p>
            <a:pPr>
              <a:buNone/>
            </a:pPr>
            <a:r>
              <a:rPr lang="ro-RO" sz="1800" b="1" dirty="0" smtClean="0">
                <a:latin typeface="Calibri" pitchFamily="34" charset="0"/>
              </a:rPr>
              <a:t>Căi ferate</a:t>
            </a:r>
          </a:p>
          <a:p>
            <a:pPr marL="514350" indent="-514350">
              <a:buFont typeface="Wingdings" pitchFamily="2" charset="2"/>
              <a:buChar char="§"/>
            </a:pPr>
            <a:r>
              <a:rPr lang="ro-RO" sz="1800" dirty="0" smtClean="0">
                <a:latin typeface="Calibri" pitchFamily="34" charset="0"/>
              </a:rPr>
              <a:t>Evoluţie negativă a reţelei de căi ferate</a:t>
            </a:r>
          </a:p>
          <a:p>
            <a:pPr marL="1314450" lvl="2" indent="-514350">
              <a:buNone/>
            </a:pPr>
            <a:r>
              <a:rPr lang="ro-RO" sz="1800" dirty="0" smtClean="0">
                <a:latin typeface="Calibri" pitchFamily="34" charset="0"/>
              </a:rPr>
              <a:t>→ scădere de 26,55% în 2011 faţă de 2004</a:t>
            </a:r>
          </a:p>
          <a:p>
            <a:pPr marL="514350" indent="-514350">
              <a:buFont typeface="Wingdings" pitchFamily="2" charset="2"/>
              <a:buChar char="§"/>
            </a:pPr>
            <a:r>
              <a:rPr lang="ro-RO" sz="1800" dirty="0" smtClean="0">
                <a:latin typeface="Calibri" pitchFamily="34" charset="0"/>
              </a:rPr>
              <a:t>Viabilitate</a:t>
            </a:r>
          </a:p>
          <a:p>
            <a:pPr marL="1314450" lvl="2" indent="-514350">
              <a:buNone/>
            </a:pPr>
            <a:r>
              <a:rPr lang="ro-RO" sz="1800" dirty="0" smtClean="0">
                <a:latin typeface="Calibri" pitchFamily="34" charset="0"/>
              </a:rPr>
              <a:t>→ electrificate 35,09%</a:t>
            </a:r>
          </a:p>
          <a:p>
            <a:pPr marL="514350" indent="-514350">
              <a:buFont typeface="Wingdings" pitchFamily="2" charset="2"/>
              <a:buChar char="§"/>
            </a:pPr>
            <a:r>
              <a:rPr lang="ro-RO" sz="1800" dirty="0" smtClean="0">
                <a:latin typeface="Calibri" pitchFamily="34" charset="0"/>
              </a:rPr>
              <a:t>Densitate</a:t>
            </a:r>
          </a:p>
          <a:p>
            <a:pPr marL="1314450" lvl="2" indent="-514350">
              <a:buNone/>
            </a:pPr>
            <a:r>
              <a:rPr lang="ro-RO" sz="1800" dirty="0" smtClean="0">
                <a:latin typeface="Calibri" pitchFamily="34" charset="0"/>
              </a:rPr>
              <a:t>→ 36,3 </a:t>
            </a:r>
            <a:r>
              <a:rPr kumimoji="0" lang="ro-RO" sz="1800" b="0" i="0" u="none" strike="noStrike" kern="0" cap="none" spc="0" normalizeH="0" baseline="0" noProof="0" dirty="0" smtClean="0">
                <a:ln>
                  <a:noFill/>
                </a:ln>
                <a:solidFill>
                  <a:schemeClr val="tx1"/>
                </a:solidFill>
                <a:effectLst/>
                <a:uLnTx/>
                <a:uFillTx/>
                <a:latin typeface="Calibri" pitchFamily="34" charset="0"/>
              </a:rPr>
              <a:t>km/1000 km</a:t>
            </a:r>
            <a:r>
              <a:rPr kumimoji="0" lang="ro-RO" sz="1800" b="0" i="0" u="none" strike="noStrike" kern="0" cap="none" spc="0" normalizeH="0" baseline="30000" noProof="0" dirty="0" smtClean="0">
                <a:ln>
                  <a:noFill/>
                </a:ln>
                <a:solidFill>
                  <a:schemeClr val="tx1"/>
                </a:solidFill>
                <a:effectLst/>
                <a:uLnTx/>
                <a:uFillTx/>
                <a:latin typeface="Calibri" pitchFamily="34" charset="0"/>
              </a:rPr>
              <a:t>2</a:t>
            </a:r>
            <a:r>
              <a:rPr kumimoji="0" lang="ro-RO" sz="1800" b="0" i="0" u="none" strike="noStrike" kern="0" cap="none" spc="0" normalizeH="0" baseline="0" noProof="0" dirty="0" smtClean="0">
                <a:ln>
                  <a:noFill/>
                </a:ln>
                <a:solidFill>
                  <a:schemeClr val="tx1"/>
                </a:solidFill>
                <a:effectLst/>
                <a:uLnTx/>
                <a:uFillTx/>
                <a:latin typeface="Calibri" pitchFamily="34" charset="0"/>
              </a:rPr>
              <a:t> teritoriu </a:t>
            </a:r>
            <a:endParaRPr lang="ro-RO" sz="1800" dirty="0" smtClean="0">
              <a:latin typeface="Calibri" pitchFamily="34" charset="0"/>
            </a:endParaRPr>
          </a:p>
          <a:p>
            <a:pPr marL="1314450" lvl="2" indent="-514350">
              <a:buNone/>
            </a:pPr>
            <a:r>
              <a:rPr lang="ro-RO" sz="1800" dirty="0" smtClean="0">
                <a:latin typeface="Calibri" pitchFamily="34" charset="0"/>
              </a:rPr>
              <a:t>→ Ialomiţa 65,8% </a:t>
            </a:r>
            <a:r>
              <a:rPr kumimoji="0" lang="ro-RO" sz="1800" b="0" i="0" u="none" strike="noStrike" kern="0" cap="none" spc="0" normalizeH="0" baseline="0" noProof="0" dirty="0" smtClean="0">
                <a:ln>
                  <a:noFill/>
                </a:ln>
                <a:solidFill>
                  <a:schemeClr val="tx1"/>
                </a:solidFill>
                <a:effectLst/>
                <a:uLnTx/>
                <a:uFillTx/>
                <a:latin typeface="Calibri" pitchFamily="34" charset="0"/>
              </a:rPr>
              <a:t>km/1000 km</a:t>
            </a:r>
            <a:r>
              <a:rPr kumimoji="0" lang="ro-RO" sz="1800" b="0" i="0" u="none" strike="noStrike" kern="0" cap="none" spc="0" normalizeH="0" baseline="30000" noProof="0" dirty="0" smtClean="0">
                <a:ln>
                  <a:noFill/>
                </a:ln>
                <a:solidFill>
                  <a:schemeClr val="tx1"/>
                </a:solidFill>
                <a:effectLst/>
                <a:uLnTx/>
                <a:uFillTx/>
                <a:latin typeface="Calibri" pitchFamily="34" charset="0"/>
              </a:rPr>
              <a:t>2</a:t>
            </a:r>
            <a:r>
              <a:rPr kumimoji="0" lang="ro-RO" sz="1800" b="0" i="0" u="none" strike="noStrike" kern="0" cap="none" spc="0" normalizeH="0" baseline="0" noProof="0" dirty="0" smtClean="0">
                <a:ln>
                  <a:noFill/>
                </a:ln>
                <a:solidFill>
                  <a:schemeClr val="tx1"/>
                </a:solidFill>
                <a:effectLst/>
                <a:uLnTx/>
                <a:uFillTx/>
                <a:latin typeface="Calibri" pitchFamily="34" charset="0"/>
              </a:rPr>
              <a:t> teritoriu</a:t>
            </a:r>
            <a:endParaRPr lang="en-US" sz="1800" noProof="0" dirty="0" smtClean="0">
              <a:latin typeface="Calibri" pitchFamily="34" charset="0"/>
            </a:endParaRPr>
          </a:p>
          <a:p>
            <a:pPr marL="514350" indent="-514350">
              <a:buFont typeface="Wingdings" pitchFamily="2" charset="2"/>
              <a:buChar char="§"/>
            </a:pPr>
            <a:r>
              <a:rPr lang="ro-RO" sz="1800" dirty="0" smtClean="0">
                <a:latin typeface="Calibri" pitchFamily="34" charset="0"/>
              </a:rPr>
              <a:t>Accesibilitate feroviară scăzută în sudul şi estul regiunii</a:t>
            </a:r>
            <a:endParaRPr lang="en-US" sz="1800" dirty="0" smtClean="0">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980728"/>
            <a:ext cx="8219256" cy="5040560"/>
          </a:xfrm>
        </p:spPr>
        <p:txBody>
          <a:bodyPr>
            <a:normAutofit/>
          </a:bodyPr>
          <a:lstStyle/>
          <a:p>
            <a:pPr>
              <a:buNone/>
            </a:pPr>
            <a:r>
              <a:rPr lang="ro-RO" sz="1800" b="1" dirty="0" smtClean="0">
                <a:latin typeface="Calibri" pitchFamily="34" charset="0"/>
              </a:rPr>
              <a:t>Căi aeriene</a:t>
            </a:r>
          </a:p>
          <a:p>
            <a:pPr marL="514350" indent="-514350">
              <a:buFont typeface="Wingdings" pitchFamily="2" charset="2"/>
              <a:buChar char="§"/>
            </a:pPr>
            <a:r>
              <a:rPr lang="ro-RO" sz="1800" dirty="0" smtClean="0">
                <a:latin typeface="Calibri" pitchFamily="34" charset="0"/>
              </a:rPr>
              <a:t>Regiunea nu beneficiază de aeroport pentru transport aerian de marfă şi călători</a:t>
            </a:r>
          </a:p>
          <a:p>
            <a:pPr marL="514350" indent="-514350">
              <a:buFont typeface="Wingdings" pitchFamily="2" charset="2"/>
              <a:buChar char="§"/>
            </a:pPr>
            <a:r>
              <a:rPr lang="ro-RO" sz="1800" dirty="0" smtClean="0">
                <a:latin typeface="Calibri" pitchFamily="34" charset="0"/>
              </a:rPr>
              <a:t>Aeroportul Otopeni amplasat la minimum 60 km şi maximum 120 km de capitalele judeţelor regiunii</a:t>
            </a:r>
          </a:p>
          <a:p>
            <a:pPr>
              <a:buNone/>
            </a:pPr>
            <a:r>
              <a:rPr lang="ro-RO" sz="1800" b="1" dirty="0" smtClean="0">
                <a:latin typeface="Calibri" pitchFamily="34" charset="0"/>
              </a:rPr>
              <a:t>Căi navigabile</a:t>
            </a:r>
          </a:p>
          <a:p>
            <a:pPr marL="514350" indent="-514350">
              <a:buFont typeface="Wingdings" pitchFamily="2" charset="2"/>
              <a:buChar char="§"/>
            </a:pPr>
            <a:r>
              <a:rPr lang="ro-RO" sz="1800" dirty="0" smtClean="0">
                <a:latin typeface="Calibri" pitchFamily="34" charset="0"/>
              </a:rPr>
              <a:t>Dunărea – principala arteră de navigaţie europeană</a:t>
            </a:r>
          </a:p>
          <a:p>
            <a:pPr>
              <a:buNone/>
            </a:pPr>
            <a:r>
              <a:rPr lang="ro-RO" sz="1800" b="1" dirty="0" smtClean="0">
                <a:latin typeface="Calibri" pitchFamily="34" charset="0"/>
              </a:rPr>
              <a:t>Porturi</a:t>
            </a:r>
          </a:p>
          <a:p>
            <a:pPr marL="514350" indent="-514350">
              <a:buFont typeface="Wingdings" pitchFamily="2" charset="2"/>
              <a:buChar char="§"/>
            </a:pPr>
            <a:r>
              <a:rPr lang="ro-RO" sz="1800" dirty="0" smtClean="0">
                <a:latin typeface="Calibri" pitchFamily="34" charset="0"/>
              </a:rPr>
              <a:t>5 porturi fluviale</a:t>
            </a:r>
          </a:p>
          <a:p>
            <a:pPr marL="1314450" lvl="2" indent="-514350">
              <a:buNone/>
            </a:pPr>
            <a:r>
              <a:rPr lang="ro-RO" sz="1800" dirty="0" smtClean="0">
                <a:latin typeface="Calibri" pitchFamily="34" charset="0"/>
              </a:rPr>
              <a:t>→ Turnu Măgurele</a:t>
            </a:r>
          </a:p>
          <a:p>
            <a:pPr marL="1314450" lvl="2" indent="-514350">
              <a:buNone/>
            </a:pPr>
            <a:r>
              <a:rPr lang="ro-RO" sz="1800" dirty="0" smtClean="0">
                <a:latin typeface="Calibri" pitchFamily="34" charset="0"/>
              </a:rPr>
              <a:t>→ Zimnicea</a:t>
            </a:r>
          </a:p>
          <a:p>
            <a:pPr marL="1314450" lvl="2" indent="-514350">
              <a:buNone/>
            </a:pPr>
            <a:r>
              <a:rPr lang="ro-RO" sz="1800" dirty="0" smtClean="0">
                <a:latin typeface="Calibri" pitchFamily="34" charset="0"/>
              </a:rPr>
              <a:t>→ Giurgiu</a:t>
            </a:r>
          </a:p>
          <a:p>
            <a:pPr marL="1314450" lvl="2" indent="-514350">
              <a:buNone/>
            </a:pPr>
            <a:r>
              <a:rPr lang="ro-RO" sz="1800" dirty="0" smtClean="0">
                <a:latin typeface="Calibri" pitchFamily="34" charset="0"/>
              </a:rPr>
              <a:t>→ Olteniţa</a:t>
            </a:r>
          </a:p>
          <a:p>
            <a:pPr marL="1314450" lvl="2" indent="-514350">
              <a:buNone/>
            </a:pPr>
            <a:r>
              <a:rPr lang="ro-RO" sz="1800" dirty="0" smtClean="0">
                <a:latin typeface="Calibri" pitchFamily="34" charset="0"/>
              </a:rPr>
              <a:t>→ Călăraşi</a:t>
            </a:r>
          </a:p>
          <a:p>
            <a:pPr marL="514350" indent="-514350">
              <a:buFont typeface="Wingdings" pitchFamily="2" charset="2"/>
              <a:buChar char="§"/>
            </a:pPr>
            <a:r>
              <a:rPr lang="ro-RO" sz="1800" dirty="0" smtClean="0">
                <a:latin typeface="Calibri" pitchFamily="34" charset="0"/>
              </a:rPr>
              <a:t>Infrastructură nesatisfăcătoare – reducerea activităţii porturilor</a:t>
            </a:r>
          </a:p>
          <a:p>
            <a:pPr marL="514350" lvl="2" indent="-514350">
              <a:buNone/>
            </a:pPr>
            <a:r>
              <a:rPr lang="ro-RO" sz="1800" dirty="0" smtClean="0">
                <a:latin typeface="Calibri" pitchFamily="34" charset="0"/>
              </a:rPr>
              <a:t>                   → Scăderea gradului de utilizare a potenţialului existent</a:t>
            </a: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1052736"/>
            <a:ext cx="8219256" cy="4968552"/>
          </a:xfrm>
        </p:spPr>
        <p:txBody>
          <a:bodyPr>
            <a:normAutofit/>
          </a:bodyPr>
          <a:lstStyle/>
          <a:p>
            <a:pPr>
              <a:buNone/>
            </a:pPr>
            <a:r>
              <a:rPr lang="ro-RO" sz="1800" b="1" dirty="0" smtClean="0">
                <a:latin typeface="Calibri" pitchFamily="34" charset="0"/>
              </a:rPr>
              <a:t>Puncte de trecere a frontierei</a:t>
            </a:r>
          </a:p>
          <a:p>
            <a:pPr marL="514350" indent="-514350">
              <a:buFont typeface="Wingdings" pitchFamily="2" charset="2"/>
              <a:buChar char="§"/>
            </a:pPr>
            <a:r>
              <a:rPr lang="ro-RO" sz="1800" dirty="0" smtClean="0">
                <a:latin typeface="Calibri" pitchFamily="34" charset="0"/>
              </a:rPr>
              <a:t>5 puncte de trecere a frontierei de stat cu Bulgaria</a:t>
            </a:r>
          </a:p>
          <a:p>
            <a:pPr marL="1314450" lvl="2" indent="-514350">
              <a:buNone/>
            </a:pPr>
            <a:r>
              <a:rPr lang="ro-RO" sz="1800" dirty="0" smtClean="0">
                <a:latin typeface="Calibri" pitchFamily="34" charset="0"/>
              </a:rPr>
              <a:t>→ Turnu Măgurele (Teleorman) – </a:t>
            </a:r>
            <a:r>
              <a:rPr lang="ro-RO" sz="1800" dirty="0" err="1" smtClean="0">
                <a:latin typeface="Calibri" pitchFamily="34" charset="0"/>
              </a:rPr>
              <a:t>Nikopol</a:t>
            </a:r>
            <a:r>
              <a:rPr lang="ro-RO" sz="1800" dirty="0" smtClean="0">
                <a:latin typeface="Calibri" pitchFamily="34" charset="0"/>
              </a:rPr>
              <a:t> – fluvial</a:t>
            </a:r>
          </a:p>
          <a:p>
            <a:pPr marL="1314450" lvl="2" indent="-514350">
              <a:buNone/>
            </a:pPr>
            <a:r>
              <a:rPr lang="ro-RO" sz="1800" dirty="0" smtClean="0">
                <a:latin typeface="Calibri" pitchFamily="34" charset="0"/>
              </a:rPr>
              <a:t>→ Zimnicea (Teleorman) – </a:t>
            </a:r>
            <a:r>
              <a:rPr lang="ro-RO" sz="1800" dirty="0" err="1" smtClean="0">
                <a:latin typeface="Calibri" pitchFamily="34" charset="0"/>
              </a:rPr>
              <a:t>Sviștov</a:t>
            </a:r>
            <a:r>
              <a:rPr lang="ro-RO" sz="1800" dirty="0" smtClean="0">
                <a:latin typeface="Calibri" pitchFamily="34" charset="0"/>
              </a:rPr>
              <a:t> – fluvial</a:t>
            </a:r>
          </a:p>
          <a:p>
            <a:pPr marL="1314450" lvl="2" indent="-514350">
              <a:buNone/>
            </a:pPr>
            <a:r>
              <a:rPr lang="ro-RO" sz="1800" dirty="0" smtClean="0">
                <a:latin typeface="Calibri" pitchFamily="34" charset="0"/>
              </a:rPr>
              <a:t>→ Giurgiu (</a:t>
            </a:r>
            <a:r>
              <a:rPr lang="ro-RO" sz="1800" dirty="0" err="1" smtClean="0">
                <a:latin typeface="Calibri" pitchFamily="34" charset="0"/>
              </a:rPr>
              <a:t>Giurgiu</a:t>
            </a:r>
            <a:r>
              <a:rPr lang="ro-RO" sz="1800" dirty="0" smtClean="0">
                <a:latin typeface="Calibri" pitchFamily="34" charset="0"/>
              </a:rPr>
              <a:t>) – Ruse – fluvial, rutier și feroviar</a:t>
            </a:r>
          </a:p>
          <a:p>
            <a:pPr marL="1314450" lvl="2" indent="-514350">
              <a:buNone/>
            </a:pPr>
            <a:r>
              <a:rPr lang="ro-RO" sz="1800" dirty="0" smtClean="0">
                <a:latin typeface="Calibri" pitchFamily="34" charset="0"/>
              </a:rPr>
              <a:t>→ Oltenița (Călărași) – </a:t>
            </a:r>
            <a:r>
              <a:rPr lang="ro-RO" sz="1800" dirty="0" err="1" smtClean="0">
                <a:latin typeface="Calibri" pitchFamily="34" charset="0"/>
              </a:rPr>
              <a:t>Tutrakan</a:t>
            </a:r>
            <a:r>
              <a:rPr lang="ro-RO" sz="1800" dirty="0" smtClean="0">
                <a:latin typeface="Calibri" pitchFamily="34" charset="0"/>
              </a:rPr>
              <a:t> – fluvial</a:t>
            </a:r>
          </a:p>
          <a:p>
            <a:pPr marL="1314450" lvl="2" indent="-514350">
              <a:buNone/>
            </a:pPr>
            <a:r>
              <a:rPr lang="ro-RO" sz="1800" dirty="0" smtClean="0">
                <a:latin typeface="Calibri" pitchFamily="34" charset="0"/>
              </a:rPr>
              <a:t>→ Călărași (</a:t>
            </a:r>
            <a:r>
              <a:rPr lang="ro-RO" sz="1800" dirty="0" err="1" smtClean="0">
                <a:latin typeface="Calibri" pitchFamily="34" charset="0"/>
              </a:rPr>
              <a:t>Călăraşi</a:t>
            </a:r>
            <a:r>
              <a:rPr lang="ro-RO" sz="1800" dirty="0" smtClean="0">
                <a:latin typeface="Calibri" pitchFamily="34" charset="0"/>
              </a:rPr>
              <a:t>) – Silistra – fluvial</a:t>
            </a:r>
          </a:p>
          <a:p>
            <a:pPr>
              <a:buNone/>
            </a:pPr>
            <a:endParaRPr lang="ro-RO" sz="1800" b="1" dirty="0" smtClean="0">
              <a:latin typeface="Calibri" pitchFamily="34" charset="0"/>
            </a:endParaRPr>
          </a:p>
          <a:p>
            <a:pPr>
              <a:buNone/>
            </a:pPr>
            <a:r>
              <a:rPr lang="ro-RO" sz="1800" b="1" dirty="0" smtClean="0">
                <a:latin typeface="Calibri" pitchFamily="34" charset="0"/>
              </a:rPr>
              <a:t>Transportul public local</a:t>
            </a:r>
          </a:p>
          <a:p>
            <a:pPr marL="514350" indent="-514350">
              <a:buFont typeface="Wingdings" pitchFamily="2" charset="2"/>
              <a:buChar char="§"/>
            </a:pPr>
            <a:r>
              <a:rPr lang="ro-RO" sz="1800" dirty="0" smtClean="0">
                <a:latin typeface="Calibri" pitchFamily="34" charset="0"/>
              </a:rPr>
              <a:t>Evoluţie negativă a numărului de autobuze şi microbuze</a:t>
            </a:r>
          </a:p>
          <a:p>
            <a:pPr marL="1314450" lvl="2" indent="-514350">
              <a:buNone/>
            </a:pPr>
            <a:r>
              <a:rPr lang="ro-RO" sz="1800" dirty="0" smtClean="0">
                <a:latin typeface="Calibri" pitchFamily="34" charset="0"/>
              </a:rPr>
              <a:t>→ scădere de 27,49% la nivel regional 2011</a:t>
            </a:r>
            <a:r>
              <a:rPr lang="en-US" sz="1800" dirty="0" smtClean="0">
                <a:latin typeface="Calibri" pitchFamily="34" charset="0"/>
              </a:rPr>
              <a:t>/</a:t>
            </a:r>
            <a:r>
              <a:rPr lang="ro-RO" sz="1800" dirty="0" smtClean="0">
                <a:latin typeface="Calibri" pitchFamily="34" charset="0"/>
              </a:rPr>
              <a:t>2004</a:t>
            </a:r>
          </a:p>
          <a:p>
            <a:pPr marL="514350" indent="-514350">
              <a:buFont typeface="Wingdings" pitchFamily="2" charset="2"/>
              <a:buChar char="§"/>
            </a:pPr>
            <a:r>
              <a:rPr lang="ro-RO" sz="1800" dirty="0" smtClean="0">
                <a:latin typeface="Calibri" pitchFamily="34" charset="0"/>
              </a:rPr>
              <a:t>Evoluţie pozitivă a numărului de pasageri transportaţi în transportul public local</a:t>
            </a:r>
          </a:p>
          <a:p>
            <a:pPr marL="1314450" lvl="2" indent="-514350">
              <a:buNone/>
            </a:pPr>
            <a:r>
              <a:rPr lang="ro-RO" sz="1800" dirty="0" smtClean="0">
                <a:latin typeface="Calibri" pitchFamily="34" charset="0"/>
              </a:rPr>
              <a:t>→ creştere 35,19% la nivel regional 2011</a:t>
            </a:r>
            <a:r>
              <a:rPr lang="en-US" sz="1800" dirty="0" smtClean="0">
                <a:latin typeface="Calibri" pitchFamily="34" charset="0"/>
              </a:rPr>
              <a:t>/</a:t>
            </a:r>
            <a:r>
              <a:rPr lang="ro-RO" sz="1800" dirty="0" smtClean="0">
                <a:latin typeface="Calibri" pitchFamily="34" charset="0"/>
              </a:rPr>
              <a:t>2004</a:t>
            </a:r>
          </a:p>
          <a:p>
            <a:pPr marL="1314450" lvl="2"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1"/>
          <p:cNvSpPr>
            <a:spLocks noGrp="1"/>
          </p:cNvSpPr>
          <p:nvPr>
            <p:ph type="title"/>
          </p:nvPr>
        </p:nvSpPr>
        <p:spPr>
          <a:xfrm>
            <a:off x="457200" y="274638"/>
            <a:ext cx="8229600" cy="1143000"/>
          </a:xfrm>
        </p:spPr>
        <p:txBody>
          <a:bodyPr/>
          <a:lstStyle/>
          <a:p>
            <a:r>
              <a:rPr lang="ro-RO" sz="2800" b="1" dirty="0" smtClean="0">
                <a:latin typeface="Calibri" pitchFamily="34" charset="0"/>
              </a:rPr>
              <a:t>CONCLUZIILE ANALIZEI SOCIO-ECONOMICE</a:t>
            </a:r>
            <a:endParaRPr lang="en-US" sz="2800" dirty="0"/>
          </a:p>
        </p:txBody>
      </p:sp>
      <p:sp>
        <p:nvSpPr>
          <p:cNvPr id="5" name="Substituent conținut 2"/>
          <p:cNvSpPr>
            <a:spLocks noGrp="1"/>
          </p:cNvSpPr>
          <p:nvPr>
            <p:ph idx="1"/>
          </p:nvPr>
        </p:nvSpPr>
        <p:spPr>
          <a:xfrm>
            <a:off x="467544" y="1124744"/>
            <a:ext cx="8219256" cy="4608512"/>
          </a:xfrm>
        </p:spPr>
        <p:txBody>
          <a:bodyPr>
            <a:normAutofit/>
          </a:bodyPr>
          <a:lstStyle/>
          <a:p>
            <a:pPr marL="514350" indent="-514350">
              <a:buNone/>
            </a:pPr>
            <a:endParaRPr lang="ro-RO" sz="1800" dirty="0" smtClean="0">
              <a:latin typeface="Calibri" pitchFamily="34" charset="0"/>
            </a:endParaRPr>
          </a:p>
          <a:p>
            <a:pPr marL="514350" lvl="0" indent="-514350">
              <a:buFont typeface="+mj-lt"/>
              <a:buAutoNum type="arabicPeriod" startAt="2"/>
              <a:defRPr/>
            </a:pPr>
            <a:r>
              <a:rPr lang="ro-RO" sz="1800" b="1" dirty="0" smtClean="0">
                <a:latin typeface="Calibri" pitchFamily="34" charset="0"/>
              </a:rPr>
              <a:t>INFRASTRUCTURA DE UTILITĂŢI PUBLICE</a:t>
            </a:r>
          </a:p>
          <a:p>
            <a:pPr marL="514350" lvl="0" indent="-514350">
              <a:buNone/>
              <a:defRPr/>
            </a:pPr>
            <a:r>
              <a:rPr lang="ro-RO" sz="1800" b="1" dirty="0" smtClean="0">
                <a:latin typeface="Calibri" pitchFamily="34" charset="0"/>
              </a:rPr>
              <a:t>Gaze naturale</a:t>
            </a:r>
          </a:p>
          <a:p>
            <a:pPr marL="514350" lvl="0" indent="-514350">
              <a:buFont typeface="Wingdings" pitchFamily="2" charset="2"/>
              <a:buChar char="§"/>
              <a:defRPr/>
            </a:pPr>
            <a:r>
              <a:rPr lang="ro-RO" sz="1800" dirty="0" smtClean="0">
                <a:latin typeface="Calibri" pitchFamily="34" charset="0"/>
              </a:rPr>
              <a:t>Evoluţie pozitivă a localităţilor cu reţea de distribuţie a gazelor naturale</a:t>
            </a:r>
          </a:p>
          <a:p>
            <a:pPr marL="1314450" lvl="2" indent="-514350">
              <a:buNone/>
              <a:defRPr/>
            </a:pPr>
            <a:r>
              <a:rPr lang="ro-RO" sz="1800" dirty="0" smtClean="0">
                <a:latin typeface="Calibri" pitchFamily="34" charset="0"/>
              </a:rPr>
              <a:t>→ creştere 46,3% 2011/2004</a:t>
            </a:r>
          </a:p>
          <a:p>
            <a:pPr marL="514350" lvl="0" indent="-514350">
              <a:buFont typeface="Wingdings" pitchFamily="2" charset="2"/>
              <a:buChar char="§"/>
              <a:defRPr/>
            </a:pPr>
            <a:r>
              <a:rPr lang="ro-RO" sz="1800" dirty="0" smtClean="0">
                <a:latin typeface="Calibri" pitchFamily="34" charset="0"/>
              </a:rPr>
              <a:t>Distribuţia gazelor naturale</a:t>
            </a:r>
          </a:p>
          <a:p>
            <a:pPr marL="1314450" lvl="2" indent="-514350">
              <a:buNone/>
              <a:defRPr/>
            </a:pPr>
            <a:r>
              <a:rPr lang="ro-RO" sz="1800" dirty="0" smtClean="0">
                <a:latin typeface="Calibri" pitchFamily="34" charset="0"/>
              </a:rPr>
              <a:t>→ 91,67 % localităţi din mediul urban</a:t>
            </a:r>
          </a:p>
          <a:p>
            <a:pPr marL="1314450" lvl="2" indent="-514350">
              <a:buNone/>
              <a:defRPr/>
            </a:pPr>
            <a:r>
              <a:rPr lang="ro-RO" sz="1800" dirty="0" smtClean="0">
                <a:latin typeface="Calibri" pitchFamily="34" charset="0"/>
              </a:rPr>
              <a:t>→ 21,97 % localităţi (comune) din mediul rural</a:t>
            </a:r>
          </a:p>
          <a:p>
            <a:pPr marL="514350" lvl="0" indent="-514350">
              <a:buFont typeface="Wingdings" pitchFamily="2" charset="2"/>
              <a:buChar char="§"/>
              <a:defRPr/>
            </a:pPr>
            <a:r>
              <a:rPr lang="ro-RO" sz="1800" dirty="0" smtClean="0">
                <a:latin typeface="Calibri" pitchFamily="34" charset="0"/>
              </a:rPr>
              <a:t>Cantitatea gazelor naturale distribuite</a:t>
            </a:r>
          </a:p>
          <a:p>
            <a:pPr marL="1314450" lvl="2" indent="-514350">
              <a:buNone/>
              <a:defRPr/>
            </a:pPr>
            <a:r>
              <a:rPr lang="ro-RO" sz="1800" dirty="0" smtClean="0">
                <a:latin typeface="Calibri" pitchFamily="34" charset="0"/>
              </a:rPr>
              <a:t>→ 61,12 % uz industrial</a:t>
            </a:r>
          </a:p>
          <a:p>
            <a:pPr marL="1314450" lvl="2" indent="-514350">
              <a:buNone/>
              <a:defRPr/>
            </a:pPr>
            <a:r>
              <a:rPr lang="ro-RO" sz="1800" dirty="0" smtClean="0">
                <a:latin typeface="Calibri" pitchFamily="34" charset="0"/>
              </a:rPr>
              <a:t>→ 38,88 % uz casnic</a:t>
            </a:r>
          </a:p>
          <a:p>
            <a:pPr marL="1314450" lvl="2" indent="-514350">
              <a:buNone/>
              <a:defRPr/>
            </a:pPr>
            <a:endParaRPr lang="ro-RO" sz="1500" dirty="0" smtClean="0">
              <a:latin typeface="Calibri" pitchFamily="34" charset="0"/>
            </a:endParaRPr>
          </a:p>
          <a:p>
            <a:pPr marL="1314450" lvl="2" indent="-514350">
              <a:buNone/>
              <a:defRPr/>
            </a:pPr>
            <a:endParaRPr lang="ro-RO" sz="1500" dirty="0" smtClean="0">
              <a:latin typeface="Calibri" pitchFamily="34" charset="0"/>
            </a:endParaRPr>
          </a:p>
          <a:p>
            <a:pPr marL="514350" indent="-514350">
              <a:buFont typeface="Wingdings" pitchFamily="2" charset="2"/>
              <a:buChar char="§"/>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514350" indent="-514350">
              <a:buNone/>
            </a:pPr>
            <a:endParaRPr lang="ro-RO" sz="1500" dirty="0" smtClean="0">
              <a:latin typeface="Calibri" pitchFamily="34" charset="0"/>
            </a:endParaRPr>
          </a:p>
          <a:p>
            <a:pPr marL="1314450" lvl="2" indent="-514350">
              <a:buNone/>
            </a:pPr>
            <a:endParaRPr lang="ro-RO" sz="1500" dirty="0" smtClean="0">
              <a:latin typeface="Calibri" pitchFamily="34" charset="0"/>
            </a:endParaRPr>
          </a:p>
          <a:p>
            <a:pPr marL="1314450" lvl="2" indent="-514350">
              <a:buNone/>
            </a:pPr>
            <a:endParaRPr lang="ro-RO" sz="1800" dirty="0" smtClean="0"/>
          </a:p>
          <a:p>
            <a:pPr>
              <a:buNone/>
            </a:pPr>
            <a:endParaRPr lang="en-US" sz="1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el implicit">
  <a:themeElements>
    <a:clrScheme name="Model implici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el implici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chemeClr val="tx1"/>
            </a:solidFill>
            <a:effectLst/>
            <a:latin typeface="Arial" charset="0"/>
          </a:defRPr>
        </a:defPPr>
      </a:lstStyle>
    </a:lnDef>
  </a:objectDefaults>
  <a:extraClrSchemeLst>
    <a:extraClrScheme>
      <a:clrScheme name="Model implici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el implici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el implici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el implici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el implici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el implici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el implici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25341</TotalTime>
  <Words>1355</Words>
  <Application>Microsoft Office PowerPoint</Application>
  <PresentationFormat>Expunere pe ecran (4:3)</PresentationFormat>
  <Paragraphs>268</Paragraphs>
  <Slides>15</Slides>
  <Notes>13</Notes>
  <HiddenSlides>0</HiddenSlides>
  <MMClips>0</MMClips>
  <ScaleCrop>false</ScaleCrop>
  <HeadingPairs>
    <vt:vector size="4" baseType="variant">
      <vt:variant>
        <vt:lpstr>Temă</vt:lpstr>
      </vt:variant>
      <vt:variant>
        <vt:i4>1</vt:i4>
      </vt:variant>
      <vt:variant>
        <vt:lpstr>Titluri diapozitive</vt:lpstr>
      </vt:variant>
      <vt:variant>
        <vt:i4>15</vt:i4>
      </vt:variant>
    </vt:vector>
  </HeadingPairs>
  <TitlesOfParts>
    <vt:vector size="16" baseType="lpstr">
      <vt:lpstr>Model implicit</vt:lpstr>
      <vt:lpstr>BINE AŢI VENIT!  ŞEDINŢA GRUPULUI GRUPULUI TEMATIC REGIONAL DEZVOLTAREA DURABILĂ A INFRASTRUCTURII LOCALE ŞI REGIONALE</vt:lpstr>
      <vt:lpstr>ANALIZA SOCIO-ECONOMICĂ  DEZVOLTAREA DURABILĂ A INFRASTRUCTURII LOCALE ŞI REGIONALE</vt:lpstr>
      <vt:lpstr>PRECIZĂRI METODOLOGICE</vt:lpstr>
      <vt:lpstr>CONCLUZIILE ANALIZEI SOCIO-ECONOMICE</vt:lpstr>
      <vt:lpstr>CONCLUZIILE ANALIZEI SOCIO-ECONOMICE</vt:lpstr>
      <vt:lpstr>CONCLUZIILE ANALIZEI SOCIO-ECONOMICE</vt:lpstr>
      <vt:lpstr>CONCLUZIILE ANALIZEI SOCIO-ECONOMICE</vt:lpstr>
      <vt:lpstr>CONCLUZIILE ANALIZEI SOCIO-ECONOMICE</vt:lpstr>
      <vt:lpstr>CONCLUZIILE ANALIZEI SOCIO-ECONOMICE</vt:lpstr>
      <vt:lpstr>CONCLUZIILE ANALIZEI SOCIO-ECONOMICE</vt:lpstr>
      <vt:lpstr>CONCLUZIILE ANALIZEI SOCIO-ECONOMICE</vt:lpstr>
      <vt:lpstr>CONCLUZIILE ANALIZEI SOCIO-ECONOMICE</vt:lpstr>
      <vt:lpstr>CONCLUZIILE ANALIZEI SOCIO-ECONOMICE</vt:lpstr>
      <vt:lpstr>CONCLUZIILE ANALIZEI SOCIO-ECONOMICE</vt:lpstr>
      <vt:lpstr> Serviciul Strategii, Dezvoltare, Cooperare Direcția DEZVOLTARE  Agenția pentru Dezvoltare Regională SUD MUNTENIA Str. General Constantin Pantazi, nr.7A, CĂLĂRAȘI Telefon 0242 – 331 769 Fax  0342 – 108 001 E-mail: programe@adrmuntenia.ro Website : www.adrmuntenia.ro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Radu</dc:creator>
  <cp:lastModifiedBy>Florentin Georgescu</cp:lastModifiedBy>
  <cp:revision>712</cp:revision>
  <dcterms:created xsi:type="dcterms:W3CDTF">1601-01-01T00:00:00Z</dcterms:created>
  <dcterms:modified xsi:type="dcterms:W3CDTF">2013-03-19T09:08:04Z</dcterms:modified>
</cp:coreProperties>
</file>