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22" r:id="rId2"/>
    <p:sldId id="459" r:id="rId3"/>
    <p:sldId id="408" r:id="rId4"/>
    <p:sldId id="446" r:id="rId5"/>
    <p:sldId id="454" r:id="rId6"/>
    <p:sldId id="455" r:id="rId7"/>
    <p:sldId id="456" r:id="rId8"/>
    <p:sldId id="457" r:id="rId9"/>
    <p:sldId id="458" r:id="rId10"/>
    <p:sldId id="434" r:id="rId11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9966"/>
    <a:srgbClr val="FF9933"/>
    <a:srgbClr val="FFCC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09" autoAdjust="0"/>
    <p:restoredTop sz="83090" autoAdjust="0"/>
  </p:normalViewPr>
  <p:slideViewPr>
    <p:cSldViewPr>
      <p:cViewPr varScale="1">
        <p:scale>
          <a:sx n="57" d="100"/>
          <a:sy n="57" d="100"/>
        </p:scale>
        <p:origin x="-139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fld id="{9FD78E77-9837-4C75-855C-001C5BE2F0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0937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1700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Se face clic pentru editarea stilurilor textului Coordonatorului</a:t>
            </a:r>
          </a:p>
          <a:p>
            <a:pPr lvl="1"/>
            <a:r>
              <a:rPr lang="en-US" noProof="0" smtClean="0"/>
              <a:t>Nivelul secund</a:t>
            </a:r>
          </a:p>
          <a:p>
            <a:pPr lvl="2"/>
            <a:r>
              <a:rPr lang="en-US" noProof="0" smtClean="0"/>
              <a:t>Al treilea nivel</a:t>
            </a:r>
          </a:p>
          <a:p>
            <a:pPr lvl="3"/>
            <a:r>
              <a:rPr lang="en-US" noProof="0" smtClean="0"/>
              <a:t>Al patrulea nivel</a:t>
            </a:r>
          </a:p>
          <a:p>
            <a:pPr lvl="4"/>
            <a:r>
              <a:rPr lang="en-US" noProof="0" smtClean="0"/>
              <a:t>Al cincilea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fld id="{BDE677B4-F6E0-473A-BA01-95718D51B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o-RO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7575"/>
            <a:fld id="{64827E81-2E20-44E0-9608-2E1EA826A551}" type="slidenum">
              <a:rPr lang="en-US" smtClean="0"/>
              <a:pPr defTabSz="917575"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Densitate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ro-RO" sz="1800" dirty="0" smtClean="0">
                <a:solidFill>
                  <a:srgbClr val="FF0000"/>
                </a:solidFill>
              </a:rPr>
              <a:t>uşor peste media naţională 28,11 km drumuri judeţene şi comunale/100 km</a:t>
            </a:r>
            <a:r>
              <a:rPr lang="ro-RO" sz="1800" baseline="30000" dirty="0" smtClean="0">
                <a:solidFill>
                  <a:srgbClr val="FF0000"/>
                </a:solidFill>
              </a:rPr>
              <a:t>2 </a:t>
            </a:r>
            <a:r>
              <a:rPr lang="ro-RO" sz="1800" dirty="0" smtClean="0">
                <a:solidFill>
                  <a:srgbClr val="FF0000"/>
                </a:solidFill>
              </a:rPr>
              <a:t>teritoriu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Valori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ridicate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pentru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jude</a:t>
            </a:r>
            <a:r>
              <a:rPr lang="ro-RO" sz="1800" baseline="0" dirty="0" err="1" smtClean="0">
                <a:solidFill>
                  <a:srgbClr val="FF0000"/>
                </a:solidFill>
              </a:rPr>
              <a:t>ţele</a:t>
            </a:r>
            <a:r>
              <a:rPr lang="ro-RO" sz="1800" baseline="0" dirty="0" smtClean="0">
                <a:solidFill>
                  <a:srgbClr val="FF0000"/>
                </a:solidFill>
              </a:rPr>
              <a:t> din nordul regiunii</a:t>
            </a:r>
            <a:endParaRPr lang="ro-RO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ro-RO" sz="1800" dirty="0" smtClean="0"/>
              <a:t>→ Argeş 42,35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Prahova 40,54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Dâmboviţa 37,17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Densitate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ro-RO" sz="1800" dirty="0" smtClean="0">
                <a:solidFill>
                  <a:srgbClr val="FF0000"/>
                </a:solidFill>
              </a:rPr>
              <a:t>uşor peste media naţională 28,11 km drumuri judeţene şi comunale/100 km</a:t>
            </a:r>
            <a:r>
              <a:rPr lang="ro-RO" sz="1800" baseline="30000" dirty="0" smtClean="0">
                <a:solidFill>
                  <a:srgbClr val="FF0000"/>
                </a:solidFill>
              </a:rPr>
              <a:t>2 </a:t>
            </a:r>
            <a:r>
              <a:rPr lang="ro-RO" sz="1800" dirty="0" smtClean="0">
                <a:solidFill>
                  <a:srgbClr val="FF0000"/>
                </a:solidFill>
              </a:rPr>
              <a:t>teritoriu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Valori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ridicate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pentru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jude</a:t>
            </a:r>
            <a:r>
              <a:rPr lang="ro-RO" sz="1800" baseline="0" dirty="0" err="1" smtClean="0">
                <a:solidFill>
                  <a:srgbClr val="FF0000"/>
                </a:solidFill>
              </a:rPr>
              <a:t>ţele</a:t>
            </a:r>
            <a:r>
              <a:rPr lang="ro-RO" sz="1800" baseline="0" dirty="0" smtClean="0">
                <a:solidFill>
                  <a:srgbClr val="FF0000"/>
                </a:solidFill>
              </a:rPr>
              <a:t> din nordul regiunii</a:t>
            </a:r>
            <a:endParaRPr lang="ro-RO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ro-RO" sz="1800" dirty="0" smtClean="0"/>
              <a:t>→ Argeş 42,35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Prahova 40,54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Dâmboviţa 37,17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Densitate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ro-RO" sz="1800" dirty="0" smtClean="0">
                <a:solidFill>
                  <a:srgbClr val="FF0000"/>
                </a:solidFill>
              </a:rPr>
              <a:t>uşor peste media naţională 28,11 km drumuri judeţene şi comunale/100 km</a:t>
            </a:r>
            <a:r>
              <a:rPr lang="ro-RO" sz="1800" baseline="30000" dirty="0" smtClean="0">
                <a:solidFill>
                  <a:srgbClr val="FF0000"/>
                </a:solidFill>
              </a:rPr>
              <a:t>2 </a:t>
            </a:r>
            <a:r>
              <a:rPr lang="ro-RO" sz="1800" dirty="0" smtClean="0">
                <a:solidFill>
                  <a:srgbClr val="FF0000"/>
                </a:solidFill>
              </a:rPr>
              <a:t>teritoriu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Valori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ridicate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pentru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jude</a:t>
            </a:r>
            <a:r>
              <a:rPr lang="ro-RO" sz="1800" baseline="0" dirty="0" err="1" smtClean="0">
                <a:solidFill>
                  <a:srgbClr val="FF0000"/>
                </a:solidFill>
              </a:rPr>
              <a:t>ţele</a:t>
            </a:r>
            <a:r>
              <a:rPr lang="ro-RO" sz="1800" baseline="0" dirty="0" smtClean="0">
                <a:solidFill>
                  <a:srgbClr val="FF0000"/>
                </a:solidFill>
              </a:rPr>
              <a:t> din nordul regiunii</a:t>
            </a:r>
            <a:endParaRPr lang="ro-RO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ro-RO" sz="1800" dirty="0" smtClean="0"/>
              <a:t>→ Argeş 42,35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Prahova 40,54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Dâmboviţa 37,17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Densitate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ro-RO" sz="1800" dirty="0" smtClean="0">
                <a:solidFill>
                  <a:srgbClr val="FF0000"/>
                </a:solidFill>
              </a:rPr>
              <a:t>uşor peste media naţională 28,11 km drumuri judeţene şi comunale/100 km</a:t>
            </a:r>
            <a:r>
              <a:rPr lang="ro-RO" sz="1800" baseline="30000" dirty="0" smtClean="0">
                <a:solidFill>
                  <a:srgbClr val="FF0000"/>
                </a:solidFill>
              </a:rPr>
              <a:t>2 </a:t>
            </a:r>
            <a:r>
              <a:rPr lang="ro-RO" sz="1800" dirty="0" smtClean="0">
                <a:solidFill>
                  <a:srgbClr val="FF0000"/>
                </a:solidFill>
              </a:rPr>
              <a:t>teritoriu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Valori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ridicate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pentru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jude</a:t>
            </a:r>
            <a:r>
              <a:rPr lang="ro-RO" sz="1800" baseline="0" dirty="0" err="1" smtClean="0">
                <a:solidFill>
                  <a:srgbClr val="FF0000"/>
                </a:solidFill>
              </a:rPr>
              <a:t>ţele</a:t>
            </a:r>
            <a:r>
              <a:rPr lang="ro-RO" sz="1800" baseline="0" dirty="0" smtClean="0">
                <a:solidFill>
                  <a:srgbClr val="FF0000"/>
                </a:solidFill>
              </a:rPr>
              <a:t> din nordul regiunii</a:t>
            </a:r>
            <a:endParaRPr lang="ro-RO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ro-RO" sz="1800" dirty="0" smtClean="0"/>
              <a:t>→ Argeş 42,35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Prahova 40,54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Dâmboviţa 37,17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Densitate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ro-RO" sz="1800" dirty="0" smtClean="0">
                <a:solidFill>
                  <a:srgbClr val="FF0000"/>
                </a:solidFill>
              </a:rPr>
              <a:t>uşor peste media naţională 28,11 km drumuri judeţene şi comunale/100 km</a:t>
            </a:r>
            <a:r>
              <a:rPr lang="ro-RO" sz="1800" baseline="30000" dirty="0" smtClean="0">
                <a:solidFill>
                  <a:srgbClr val="FF0000"/>
                </a:solidFill>
              </a:rPr>
              <a:t>2 </a:t>
            </a:r>
            <a:r>
              <a:rPr lang="ro-RO" sz="1800" dirty="0" smtClean="0">
                <a:solidFill>
                  <a:srgbClr val="FF0000"/>
                </a:solidFill>
              </a:rPr>
              <a:t>teritoriu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Valori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ridicate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pentru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jude</a:t>
            </a:r>
            <a:r>
              <a:rPr lang="ro-RO" sz="1800" baseline="0" dirty="0" err="1" smtClean="0">
                <a:solidFill>
                  <a:srgbClr val="FF0000"/>
                </a:solidFill>
              </a:rPr>
              <a:t>ţele</a:t>
            </a:r>
            <a:r>
              <a:rPr lang="ro-RO" sz="1800" baseline="0" dirty="0" smtClean="0">
                <a:solidFill>
                  <a:srgbClr val="FF0000"/>
                </a:solidFill>
              </a:rPr>
              <a:t> din nordul regiunii</a:t>
            </a:r>
            <a:endParaRPr lang="ro-RO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ro-RO" sz="1800" dirty="0" smtClean="0"/>
              <a:t>→ Argeş 42,35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Prahova 40,54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Dâmboviţa 37,17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Densitate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ro-RO" sz="1800" dirty="0" smtClean="0">
                <a:solidFill>
                  <a:srgbClr val="FF0000"/>
                </a:solidFill>
              </a:rPr>
              <a:t>uşor peste media naţională 28,11 km drumuri judeţene şi comunale/100 km</a:t>
            </a:r>
            <a:r>
              <a:rPr lang="ro-RO" sz="1800" baseline="30000" dirty="0" smtClean="0">
                <a:solidFill>
                  <a:srgbClr val="FF0000"/>
                </a:solidFill>
              </a:rPr>
              <a:t>2 </a:t>
            </a:r>
            <a:r>
              <a:rPr lang="ro-RO" sz="1800" dirty="0" smtClean="0">
                <a:solidFill>
                  <a:srgbClr val="FF0000"/>
                </a:solidFill>
              </a:rPr>
              <a:t>teritoriu</a:t>
            </a:r>
            <a:endParaRPr lang="en-US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Valori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ridicate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pentru</a:t>
            </a:r>
            <a:r>
              <a:rPr lang="en-US" sz="1800" baseline="0" dirty="0" smtClean="0">
                <a:solidFill>
                  <a:srgbClr val="FF0000"/>
                </a:solidFill>
              </a:rPr>
              <a:t> </a:t>
            </a:r>
            <a:r>
              <a:rPr lang="en-US" sz="1800" baseline="0" dirty="0" err="1" smtClean="0">
                <a:solidFill>
                  <a:srgbClr val="FF0000"/>
                </a:solidFill>
              </a:rPr>
              <a:t>jude</a:t>
            </a:r>
            <a:r>
              <a:rPr lang="ro-RO" sz="1800" baseline="0" dirty="0" err="1" smtClean="0">
                <a:solidFill>
                  <a:srgbClr val="FF0000"/>
                </a:solidFill>
              </a:rPr>
              <a:t>ţele</a:t>
            </a:r>
            <a:r>
              <a:rPr lang="ro-RO" sz="1800" baseline="0" dirty="0" smtClean="0">
                <a:solidFill>
                  <a:srgbClr val="FF0000"/>
                </a:solidFill>
              </a:rPr>
              <a:t> din nordul regiunii</a:t>
            </a:r>
            <a:endParaRPr lang="ro-RO" sz="1800" dirty="0" smtClean="0">
              <a:solidFill>
                <a:srgbClr val="FF0000"/>
              </a:solidFill>
            </a:endParaRPr>
          </a:p>
          <a:p>
            <a:pPr marL="1314450" lvl="2" indent="-514350">
              <a:buNone/>
            </a:pPr>
            <a:r>
              <a:rPr lang="ro-RO" sz="1800" dirty="0" smtClean="0"/>
              <a:t>→ Argeş 42,35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Prahova 40,54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pPr marL="1314450" lvl="2" indent="-514350">
              <a:buNone/>
            </a:pPr>
            <a:r>
              <a:rPr lang="ro-RO" sz="1800" dirty="0" smtClean="0"/>
              <a:t>→ Dâmboviţa 37,17 km drumuri judeţene şi comunale/100 km</a:t>
            </a:r>
            <a:r>
              <a:rPr lang="ro-RO" sz="1800" baseline="30000" dirty="0" smtClean="0"/>
              <a:t>2</a:t>
            </a:r>
            <a:r>
              <a:rPr lang="ro-RO" sz="1800" dirty="0" smtClean="0"/>
              <a:t> teritoriu </a:t>
            </a:r>
          </a:p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65875"/>
            <a:ext cx="914400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1042988" y="6581775"/>
            <a:ext cx="70580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o-RO" dirty="0" err="1">
                <a:latin typeface="Calibri" pitchFamily="34" charset="0"/>
              </a:rPr>
              <a:t>www.regio.adrmuntenia.ro</a:t>
            </a:r>
            <a:r>
              <a:rPr lang="ro-RO" dirty="0">
                <a:latin typeface="Calibri" pitchFamily="34" charset="0"/>
              </a:rPr>
              <a:t>                                                                                                                 </a:t>
            </a:r>
            <a:r>
              <a:rPr lang="en-US" dirty="0">
                <a:latin typeface="Calibri" pitchFamily="34" charset="0"/>
              </a:rPr>
              <a:t>www.inforegio.ro</a:t>
            </a:r>
            <a:endParaRPr lang="ro-RO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30188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sigla noua UE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14313"/>
            <a:ext cx="11398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2" descr="Sigla Guvernul Romaniei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214313"/>
            <a:ext cx="928688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Logo ADR Sud Munteni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357188"/>
            <a:ext cx="1714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 descr="Sigla Instrumente structura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75" y="214313"/>
            <a:ext cx="6381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5" descr="Sigla Regio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25" y="5286375"/>
            <a:ext cx="2843213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9" descr="D:\Documente\comunicare\sigla mdrap bu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938" y="333375"/>
            <a:ext cx="194468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itlu 15"/>
          <p:cNvSpPr>
            <a:spLocks noGrp="1"/>
          </p:cNvSpPr>
          <p:nvPr>
            <p:ph type="title"/>
          </p:nvPr>
        </p:nvSpPr>
        <p:spPr bwMode="auto">
          <a:xfrm>
            <a:off x="395536" y="1844824"/>
            <a:ext cx="8229600" cy="165633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o-RO" sz="3000" b="1" dirty="0" smtClean="0">
                <a:latin typeface="Calibri" pitchFamily="34" charset="0"/>
              </a:rPr>
              <a:t>PRIORITĂŢI DE FINANŢARE 2014-2020</a:t>
            </a:r>
            <a:br>
              <a:rPr lang="ro-RO" sz="3000" b="1" dirty="0" smtClean="0">
                <a:latin typeface="Calibri" pitchFamily="34" charset="0"/>
              </a:rPr>
            </a:br>
            <a:r>
              <a:rPr lang="ro-RO" sz="3000" b="1" dirty="0" smtClean="0">
                <a:latin typeface="Calibri" pitchFamily="34" charset="0"/>
              </a:rPr>
              <a:t>DEZVOLTAREA DURABILĂ A INFRASTRUCTURII LOCALE ŞI REGIONALE</a:t>
            </a:r>
            <a:endParaRPr lang="en-US" sz="3000" dirty="0" smtClean="0">
              <a:latin typeface="Calibri" pitchFamily="34" charset="0"/>
            </a:endParaRPr>
          </a:p>
        </p:txBody>
      </p:sp>
      <p:sp>
        <p:nvSpPr>
          <p:cNvPr id="2057" name="Substituent conținut 16"/>
          <p:cNvSpPr>
            <a:spLocks noGrp="1"/>
          </p:cNvSpPr>
          <p:nvPr>
            <p:ph idx="1"/>
          </p:nvPr>
        </p:nvSpPr>
        <p:spPr bwMode="auto">
          <a:xfrm>
            <a:off x="2627784" y="4005064"/>
            <a:ext cx="3816424" cy="6492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ro-RO" sz="1800" b="1" dirty="0" smtClean="0">
                <a:latin typeface="Calibri" pitchFamily="34" charset="0"/>
              </a:rPr>
              <a:t>Târgovişte</a:t>
            </a:r>
          </a:p>
          <a:p>
            <a:pPr algn="ctr">
              <a:buFontTx/>
              <a:buNone/>
            </a:pPr>
            <a:r>
              <a:rPr lang="ro-RO" sz="1800" b="1" dirty="0" smtClean="0">
                <a:latin typeface="Calibri" pitchFamily="34" charset="0"/>
              </a:rPr>
              <a:t>20 Martie 2013</a:t>
            </a:r>
            <a:endParaRPr lang="en-US" sz="1800" b="1" dirty="0" smtClean="0">
              <a:latin typeface="Calibri" pitchFamily="34" charset="0"/>
            </a:endParaRPr>
          </a:p>
          <a:p>
            <a:pPr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0" descr="sigla noua UE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14313"/>
            <a:ext cx="11398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12" descr="Sigla Guvernul Romaniei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214313"/>
            <a:ext cx="928688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Logo ADR Sud Munten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357188"/>
            <a:ext cx="1714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Sigla Instrumente structura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75" y="214313"/>
            <a:ext cx="6381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5" descr="Sigla Regio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25" y="5286375"/>
            <a:ext cx="2843213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Dreptunghi 10"/>
          <p:cNvSpPr>
            <a:spLocks noChangeArrowheads="1"/>
          </p:cNvSpPr>
          <p:nvPr/>
        </p:nvSpPr>
        <p:spPr bwMode="auto">
          <a:xfrm>
            <a:off x="1979613" y="4724400"/>
            <a:ext cx="55451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b="0">
                <a:latin typeface="Calibri (Corp)"/>
              </a:rPr>
              <a:t>Investim în viitorul tău!</a:t>
            </a:r>
          </a:p>
          <a:p>
            <a:pPr algn="ctr"/>
            <a:r>
              <a:rPr lang="ro-RO" b="0">
                <a:latin typeface="Calibri (Corp)"/>
              </a:rPr>
              <a:t>Proiect selectat în cadrul Programului Operaţional Regional şi co-finanţat</a:t>
            </a:r>
          </a:p>
          <a:p>
            <a:pPr algn="ctr"/>
            <a:r>
              <a:rPr lang="ro-RO" b="0">
                <a:latin typeface="Calibri (Corp)"/>
              </a:rPr>
              <a:t> de Uniunea Europeană prin Fondul European pentru Dezvoltare Regională</a:t>
            </a:r>
          </a:p>
        </p:txBody>
      </p:sp>
      <p:pic>
        <p:nvPicPr>
          <p:cNvPr id="23560" name="Picture 10" descr="D:\Documente\comunicare\sigla mdrap bu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2500" y="260350"/>
            <a:ext cx="19431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ubstituent text 4"/>
          <p:cNvSpPr txBox="1">
            <a:spLocks/>
          </p:cNvSpPr>
          <p:nvPr/>
        </p:nvSpPr>
        <p:spPr>
          <a:xfrm>
            <a:off x="722313" y="1752600"/>
            <a:ext cx="7772400" cy="6858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o-RO" sz="3200" kern="0" dirty="0">
                <a:latin typeface="Calibri (Corp)"/>
              </a:rPr>
              <a:t>VĂ MULȚUMIM PENTRU ATENȚIE</a:t>
            </a:r>
            <a:endParaRPr lang="en-US" sz="3200" kern="0" dirty="0">
              <a:latin typeface="Calibri (Corp)"/>
            </a:endParaRPr>
          </a:p>
        </p:txBody>
      </p:sp>
      <p:sp>
        <p:nvSpPr>
          <p:cNvPr id="11" name="Titlu 3"/>
          <p:cNvSpPr>
            <a:spLocks noGrp="1"/>
          </p:cNvSpPr>
          <p:nvPr>
            <p:ph type="title"/>
          </p:nvPr>
        </p:nvSpPr>
        <p:spPr>
          <a:xfrm>
            <a:off x="1547813" y="2492375"/>
            <a:ext cx="6048375" cy="2232025"/>
          </a:xfrm>
        </p:spPr>
        <p:txBody>
          <a:bodyPr>
            <a:normAutofit fontScale="90000"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ro-RO" sz="1800" dirty="0" smtClean="0"/>
              <a:t>	</a:t>
            </a:r>
            <a:r>
              <a:rPr lang="ro-RO" sz="1600" dirty="0" smtClean="0">
                <a:latin typeface="Calibri (Corp)"/>
              </a:rPr>
              <a:t>Serviciul Strategii, Dezvoltare, Cooperare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Direcția DEZVOLTARE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/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Agenția pentru Dezvoltare Regională SUD MUNTENIA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Str. General Constantin Pantazi, nr.7A, CĂLĂRAȘI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Telefon 0242 – 331 769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Fax  0342 – 108 001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E-mail</a:t>
            </a:r>
            <a:r>
              <a:rPr lang="en-US" sz="1600" dirty="0" smtClean="0">
                <a:latin typeface="Calibri (Corp)"/>
              </a:rPr>
              <a:t>:</a:t>
            </a:r>
            <a:r>
              <a:rPr lang="ro-RO" sz="1600" dirty="0" smtClean="0">
                <a:latin typeface="Calibri (Corp)"/>
              </a:rPr>
              <a:t> </a:t>
            </a:r>
            <a:r>
              <a:rPr lang="ro-RO" sz="1600" b="1" dirty="0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programe@</a:t>
            </a:r>
            <a:r>
              <a:rPr lang="ro-RO" sz="1600" b="1" dirty="0" err="1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adrmuntenia.ro</a:t>
            </a:r>
            <a:r>
              <a:rPr lang="en-US" sz="1600" dirty="0" smtClean="0">
                <a:solidFill>
                  <a:schemeClr val="accent2"/>
                </a:solidFill>
                <a:latin typeface="Calibri (Corp)"/>
              </a:rPr>
              <a:t/>
            </a:r>
            <a:br>
              <a:rPr lang="en-US" sz="1600" dirty="0" smtClean="0">
                <a:solidFill>
                  <a:schemeClr val="accent2"/>
                </a:solidFill>
                <a:latin typeface="Calibri (Corp)"/>
              </a:rPr>
            </a:br>
            <a:r>
              <a:rPr lang="ro-RO" sz="1600" dirty="0" smtClean="0">
                <a:latin typeface="Calibri (Corp)"/>
              </a:rPr>
              <a:t>Website </a:t>
            </a:r>
            <a:r>
              <a:rPr lang="en-US" sz="1600" dirty="0" smtClean="0">
                <a:latin typeface="Calibri (Corp)"/>
              </a:rPr>
              <a:t>: </a:t>
            </a:r>
            <a:r>
              <a:rPr lang="ro-RO" sz="1600" b="1" dirty="0" err="1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www.adrmuntenia.ro</a:t>
            </a:r>
            <a:r>
              <a:rPr lang="ro-RO" sz="1600" dirty="0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 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063" y="1214438"/>
            <a:ext cx="8229600" cy="481171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buFontTx/>
              <a:buNone/>
              <a:defRPr/>
            </a:pPr>
            <a:endParaRPr lang="ro-RO" i="1" dirty="0" smtClean="0">
              <a:solidFill>
                <a:srgbClr val="0033CC"/>
              </a:solidFill>
              <a:latin typeface="Trebuchet MS" pitchFamily="34" charset="0"/>
            </a:endParaRPr>
          </a:p>
          <a:p>
            <a:pPr algn="ctr" eaLnBrk="1" hangingPunct="1">
              <a:buFontTx/>
              <a:buNone/>
              <a:defRPr/>
            </a:pPr>
            <a:endParaRPr lang="ro-RO" sz="3600" i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8" y="500063"/>
            <a:ext cx="8572500" cy="5694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o-RO" sz="2200" dirty="0">
                <a:latin typeface="Calibri" pitchFamily="34" charset="0"/>
                <a:ea typeface="Calibri" pitchFamily="34" charset="0"/>
                <a:cs typeface="Calibri" pitchFamily="34" charset="0"/>
              </a:rPr>
              <a:t>DOMENIILE PRIORITARE ALE PDR 2014 – 2020:</a:t>
            </a:r>
          </a:p>
          <a:p>
            <a:endParaRPr lang="ro-RO" sz="22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o-RO" sz="2200" b="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DEZVOLTARE DURABILĂ A INFRASTRUCTURII LOCALE ȘI REGIONALE</a:t>
            </a:r>
          </a:p>
          <a:p>
            <a:pPr algn="just">
              <a:buFontTx/>
              <a:buAutoNum type="arabicPeriod"/>
            </a:pPr>
            <a:endParaRPr lang="ro-RO" sz="2200" b="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o-RO" sz="22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DEZVOLTARE URBANĂ DURABILĂ </a:t>
            </a:r>
          </a:p>
          <a:p>
            <a:pPr algn="just">
              <a:buFontTx/>
              <a:buAutoNum type="arabicPeriod"/>
            </a:pPr>
            <a:endParaRPr lang="ro-RO" sz="2200" b="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o-RO" sz="22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CREȘTEREA COMPETITIVITĂȚII ECONOMIEI REGIONALE PE TERMEN LUNG</a:t>
            </a:r>
          </a:p>
          <a:p>
            <a:pPr algn="just">
              <a:buFontTx/>
              <a:buAutoNum type="arabicPeriod"/>
            </a:pPr>
            <a:endParaRPr lang="ro-RO" sz="2200" b="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o-RO" sz="22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PROTECȚIA MEDIULUI ȘI CREȘTEREA EFICIENȚEI ENERGETICE</a:t>
            </a:r>
          </a:p>
          <a:p>
            <a:pPr algn="just">
              <a:buFontTx/>
              <a:buAutoNum type="arabicPeriod"/>
            </a:pPr>
            <a:endParaRPr lang="ro-RO" sz="2200" b="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o-RO" sz="22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SUSȚINEREA EDUCAȚIEI ȘI OCUPĂRII FORȚEI DE MUNCĂ </a:t>
            </a:r>
          </a:p>
          <a:p>
            <a:pPr algn="just">
              <a:buFontTx/>
              <a:buAutoNum type="arabicPeriod"/>
            </a:pPr>
            <a:endParaRPr lang="ro-RO" sz="2200" b="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o-RO" sz="22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SUSȚINEREA SĂNĂTĂȚII ȘI PROTECȚIEI SOCIALE</a:t>
            </a:r>
          </a:p>
          <a:p>
            <a:pPr algn="just">
              <a:buFontTx/>
              <a:buAutoNum type="arabicPeriod"/>
            </a:pPr>
            <a:endParaRPr lang="ro-RO" sz="2200" b="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>
              <a:buFontTx/>
              <a:buAutoNum type="arabicPeriod"/>
            </a:pPr>
            <a:r>
              <a:rPr lang="ro-RO" sz="22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DEZVOLTAREA RURALĂ ȘI AGRICULTURA</a:t>
            </a:r>
          </a:p>
          <a:p>
            <a:pPr>
              <a:buFontTx/>
              <a:buAutoNum type="arabicPeriod"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u 2"/>
          <p:cNvSpPr>
            <a:spLocks noGrp="1"/>
          </p:cNvSpPr>
          <p:nvPr>
            <p:ph type="title"/>
          </p:nvPr>
        </p:nvSpPr>
        <p:spPr bwMode="auto">
          <a:xfrm>
            <a:off x="467544" y="548680"/>
            <a:ext cx="822960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o-RO" sz="4000" b="1" dirty="0" smtClean="0">
                <a:latin typeface="Calibri" pitchFamily="34" charset="0"/>
              </a:rPr>
              <a:t>MĂSURI PROPUSE</a:t>
            </a:r>
            <a:endParaRPr lang="en-US" sz="4000" b="1" dirty="0" smtClean="0">
              <a:latin typeface="Calibri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1628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7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solidFill>
                <a:schemeClr val="accent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latin typeface="Trebuchet MS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o-RO" sz="1800" dirty="0" smtClean="0">
              <a:latin typeface="Trebuchet MS" pitchFamily="34" charset="0"/>
            </a:endParaRPr>
          </a:p>
        </p:txBody>
      </p:sp>
      <p:sp>
        <p:nvSpPr>
          <p:cNvPr id="3076" name="Dreptunghi 3"/>
          <p:cNvSpPr>
            <a:spLocks noChangeArrowheads="1"/>
          </p:cNvSpPr>
          <p:nvPr/>
        </p:nvSpPr>
        <p:spPr bwMode="auto">
          <a:xfrm>
            <a:off x="827584" y="1484784"/>
            <a:ext cx="76327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85800" lvl="1" indent="-228600" algn="just">
              <a:buFont typeface="+mj-lt"/>
              <a:buAutoNum type="arabicPeriod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ro-RO" sz="2400" dirty="0" smtClean="0">
                <a:latin typeface="Calibri" pitchFamily="34" charset="0"/>
              </a:rPr>
              <a:t>Dezvoltarea </a:t>
            </a:r>
            <a:r>
              <a:rPr lang="ro-RO" sz="2400" dirty="0" smtClean="0">
                <a:latin typeface="Calibri" pitchFamily="34" charset="0"/>
              </a:rPr>
              <a:t>și modernizarea infrastructurii de transport</a:t>
            </a:r>
          </a:p>
          <a:p>
            <a:pPr marL="685800" lvl="1" indent="-228600" algn="just">
              <a:buFont typeface="+mj-lt"/>
              <a:buAutoNum type="arabicPeriod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ro-RO" sz="2400" dirty="0" smtClean="0">
                <a:latin typeface="Calibri" pitchFamily="34" charset="0"/>
              </a:rPr>
              <a:t>Extinderea </a:t>
            </a:r>
            <a:r>
              <a:rPr lang="ro-RO" sz="2400" dirty="0" smtClean="0">
                <a:latin typeface="Calibri" pitchFamily="34" charset="0"/>
              </a:rPr>
              <a:t>și modernizarea infrastructurii tehnico-edilitare și de servicii publice</a:t>
            </a:r>
            <a:endParaRPr lang="en-US" sz="2400" dirty="0" smtClean="0">
              <a:latin typeface="Calibri" pitchFamily="34" charset="0"/>
            </a:endParaRPr>
          </a:p>
          <a:p>
            <a:pPr marL="685800" lvl="1" indent="-228600" algn="just">
              <a:buFont typeface="+mj-lt"/>
              <a:buAutoNum type="arabicPeriod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ro-RO" sz="2400" dirty="0" smtClean="0">
                <a:latin typeface="Calibri" pitchFamily="34" charset="0"/>
              </a:rPr>
              <a:t>Dezvoltarea </a:t>
            </a:r>
            <a:r>
              <a:rPr lang="ro-RO" sz="2400" dirty="0" smtClean="0">
                <a:latin typeface="Calibri" pitchFamily="34" charset="0"/>
              </a:rPr>
              <a:t>infrastructurii informaționale și de telecomunicații</a:t>
            </a:r>
            <a:endParaRPr lang="en-US" sz="2400" dirty="0" smtClean="0">
              <a:latin typeface="Calibri" pitchFamily="34" charset="0"/>
            </a:endParaRPr>
          </a:p>
          <a:p>
            <a:pPr marL="685800" lvl="1" indent="-228600" algn="just">
              <a:buFont typeface="+mj-lt"/>
              <a:buAutoNum type="arabicPeriod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ro-RO" sz="2400" dirty="0" smtClean="0">
                <a:latin typeface="Calibri" pitchFamily="34" charset="0"/>
              </a:rPr>
              <a:t>Dezvoltarea </a:t>
            </a:r>
            <a:r>
              <a:rPr lang="ro-RO" sz="2400" dirty="0" smtClean="0">
                <a:latin typeface="Calibri" pitchFamily="34" charset="0"/>
              </a:rPr>
              <a:t>și modernizarea infrastructurii turistice</a:t>
            </a:r>
            <a:endParaRPr lang="en-US" sz="2400" dirty="0" smtClean="0">
              <a:latin typeface="Calibri" pitchFamily="34" charset="0"/>
            </a:endParaRPr>
          </a:p>
          <a:p>
            <a:pPr marL="685800" lvl="1" indent="-228600" algn="just">
              <a:buFont typeface="+mj-lt"/>
              <a:buAutoNum type="arabicPeriod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ro-RO" sz="2400" dirty="0" smtClean="0">
                <a:latin typeface="Calibri" pitchFamily="34" charset="0"/>
              </a:rPr>
              <a:t>Reabilitarea </a:t>
            </a:r>
            <a:r>
              <a:rPr lang="ro-RO" sz="2400" dirty="0" smtClean="0">
                <a:latin typeface="Calibri" pitchFamily="34" charset="0"/>
              </a:rPr>
              <a:t>și modernizarea infrastructurii culturale, sportive și recreative</a:t>
            </a:r>
            <a:endParaRPr lang="en-US" sz="2400" dirty="0" smtClean="0">
              <a:latin typeface="Calibri" pitchFamily="34" charset="0"/>
            </a:endParaRPr>
          </a:p>
          <a:p>
            <a:pPr marL="685800" lvl="1" indent="-228600" algn="just">
              <a:buFont typeface="+mj-lt"/>
              <a:buAutoNum type="arabicPeriod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ro-RO" sz="2400" dirty="0" smtClean="0">
                <a:latin typeface="Calibri" pitchFamily="34" charset="0"/>
              </a:rPr>
              <a:t>Protejarea </a:t>
            </a:r>
            <a:r>
              <a:rPr lang="ro-RO" sz="2400" dirty="0" smtClean="0">
                <a:latin typeface="Calibri" pitchFamily="34" charset="0"/>
              </a:rPr>
              <a:t>și valorificarea patrimoniului natural și cultural</a:t>
            </a:r>
            <a:endParaRPr lang="en-US" sz="24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u 2"/>
          <p:cNvSpPr>
            <a:spLocks noGrp="1"/>
          </p:cNvSpPr>
          <p:nvPr>
            <p:ph type="title"/>
          </p:nvPr>
        </p:nvSpPr>
        <p:spPr bwMode="auto">
          <a:xfrm>
            <a:off x="467544" y="476672"/>
            <a:ext cx="822960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ro-RO" b="1" dirty="0" smtClean="0">
                <a:latin typeface="Calibri" pitchFamily="34" charset="0"/>
              </a:rPr>
              <a:t>1. Dezvoltarea și modernizarea infrastructurii de transport</a:t>
            </a:r>
            <a:r>
              <a:rPr lang="ro-RO" dirty="0" smtClean="0">
                <a:latin typeface="Calibri" pitchFamily="34" charset="0"/>
              </a:rPr>
              <a:t/>
            </a:r>
            <a:br>
              <a:rPr lang="ro-RO" dirty="0" smtClean="0">
                <a:latin typeface="Calibri" pitchFamily="34" charset="0"/>
              </a:rPr>
            </a:br>
            <a:endParaRPr lang="en-US" sz="2800" dirty="0" smtClean="0">
              <a:latin typeface="Calibri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1628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7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solidFill>
                <a:schemeClr val="accent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latin typeface="Trebuchet MS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o-RO" sz="1800" dirty="0" smtClean="0">
              <a:latin typeface="Trebuchet MS" pitchFamily="34" charset="0"/>
            </a:endParaRPr>
          </a:p>
        </p:txBody>
      </p:sp>
      <p:sp>
        <p:nvSpPr>
          <p:cNvPr id="5" name="Substituent conținut 2"/>
          <p:cNvSpPr txBox="1">
            <a:spLocks/>
          </p:cNvSpPr>
          <p:nvPr/>
        </p:nvSpPr>
        <p:spPr>
          <a:xfrm>
            <a:off x="467544" y="1268760"/>
            <a:ext cx="8229600" cy="490344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just"/>
            <a:r>
              <a:rPr lang="ro-RO" sz="2400" dirty="0" smtClean="0">
                <a:latin typeface="Calibri" pitchFamily="34" charset="0"/>
              </a:rPr>
              <a:t>Acțiuni indicative</a:t>
            </a:r>
          </a:p>
          <a:p>
            <a:pPr algn="just"/>
            <a:endParaRPr lang="ro-RO" sz="240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Dezvoltarea și modernizarea infrastructurii rutiere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Dezvoltarea și modernizarea infrastructurii feroviare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err="1" smtClean="0">
                <a:latin typeface="Calibri" pitchFamily="34" charset="0"/>
              </a:rPr>
              <a:t>-Dezvoltarea</a:t>
            </a:r>
            <a:r>
              <a:rPr lang="ro-RO" sz="2400" b="0" dirty="0" smtClean="0">
                <a:latin typeface="Calibri" pitchFamily="34" charset="0"/>
              </a:rPr>
              <a:t> și modernizarea infrastructurii navale (inclusiv </a:t>
            </a:r>
          </a:p>
          <a:p>
            <a:pPr algn="just"/>
            <a:r>
              <a:rPr lang="ro-RO" sz="2400" b="0" dirty="0" smtClean="0">
                <a:latin typeface="Calibri" pitchFamily="34" charset="0"/>
              </a:rPr>
              <a:t>modernizarea porturilor dunărene)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Investiții privind siguranța și eficientizarea transportului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ro-RO" sz="2400" b="0" dirty="0" smtClean="0">
                <a:latin typeface="Calibri" pitchFamily="34" charset="0"/>
              </a:rPr>
              <a:t>Investiții </a:t>
            </a:r>
            <a:r>
              <a:rPr lang="ro-RO" sz="2400" b="0" dirty="0" smtClean="0">
                <a:latin typeface="Calibri" pitchFamily="34" charset="0"/>
              </a:rPr>
              <a:t>pentru modernizarea transportului public rutier, feroviar și naval de mărfuri și călători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Investiții pentru promovarea transportului ecologic 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Creare de  centre </a:t>
            </a:r>
            <a:r>
              <a:rPr lang="ro-RO" sz="2400" b="0" dirty="0" err="1" smtClean="0">
                <a:latin typeface="Calibri" pitchFamily="34" charset="0"/>
              </a:rPr>
              <a:t>multimodale</a:t>
            </a:r>
            <a:r>
              <a:rPr lang="ro-RO" sz="2400" b="0" dirty="0" smtClean="0">
                <a:latin typeface="Calibri" pitchFamily="34" charset="0"/>
              </a:rPr>
              <a:t>  de transport (Pitești, Giurgiu)</a:t>
            </a:r>
            <a:endParaRPr lang="en-US" sz="2400" b="0" dirty="0" smtClean="0">
              <a:latin typeface="Calibri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800" b="0" kern="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u 2"/>
          <p:cNvSpPr>
            <a:spLocks noGrp="1"/>
          </p:cNvSpPr>
          <p:nvPr>
            <p:ph type="title"/>
          </p:nvPr>
        </p:nvSpPr>
        <p:spPr bwMode="auto">
          <a:xfrm>
            <a:off x="467544" y="476672"/>
            <a:ext cx="822960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ro-RO" b="1" dirty="0" smtClean="0">
                <a:latin typeface="Calibri" pitchFamily="34" charset="0"/>
              </a:rPr>
              <a:t>2. Extinderea și modernizarea infrastructurii tehnico-edilitare și de servicii publice</a:t>
            </a: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ro-RO" dirty="0" smtClean="0">
                <a:latin typeface="Calibri" pitchFamily="34" charset="0"/>
              </a:rPr>
              <a:t/>
            </a:r>
            <a:br>
              <a:rPr lang="ro-RO" dirty="0" smtClean="0">
                <a:latin typeface="Calibri" pitchFamily="34" charset="0"/>
              </a:rPr>
            </a:br>
            <a:endParaRPr lang="en-US" sz="2800" dirty="0" smtClean="0">
              <a:latin typeface="Calibri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1628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7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solidFill>
                <a:schemeClr val="accent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latin typeface="Trebuchet MS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o-RO" sz="1800" dirty="0" smtClean="0">
              <a:latin typeface="Trebuchet MS" pitchFamily="34" charset="0"/>
            </a:endParaRPr>
          </a:p>
        </p:txBody>
      </p:sp>
      <p:sp>
        <p:nvSpPr>
          <p:cNvPr id="5" name="Substituent conținut 2"/>
          <p:cNvSpPr txBox="1">
            <a:spLocks/>
          </p:cNvSpPr>
          <p:nvPr/>
        </p:nvSpPr>
        <p:spPr>
          <a:xfrm>
            <a:off x="467544" y="1412776"/>
            <a:ext cx="8229600" cy="460851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ro-RO" sz="2400" dirty="0" smtClean="0">
                <a:latin typeface="Calibri" pitchFamily="34" charset="0"/>
              </a:rPr>
              <a:t>Acțiuni indicative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Realizarea, reabilitarea și modernizarea utilităților publice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Activități de îmbunătățire a serviciilor publice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Construcția de locuințe pentru tineri, anumite categorii socio-profesionale (medici, profesori, etc.), locuințe sociale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Consolidarea locuințelor și clădirilor nerezidențiale în vederea reducerii riscului seismic</a:t>
            </a:r>
            <a:endParaRPr lang="en-US" sz="2400" b="0" dirty="0" smtClean="0">
              <a:latin typeface="Calibri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800" b="0" kern="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u 2"/>
          <p:cNvSpPr>
            <a:spLocks noGrp="1"/>
          </p:cNvSpPr>
          <p:nvPr>
            <p:ph type="title"/>
          </p:nvPr>
        </p:nvSpPr>
        <p:spPr bwMode="auto">
          <a:xfrm>
            <a:off x="395536" y="476672"/>
            <a:ext cx="8496944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ro-RO" b="1" dirty="0" smtClean="0">
                <a:latin typeface="Calibri" pitchFamily="34" charset="0"/>
              </a:rPr>
              <a:t>3. Dezvoltarea infrastructurii informaționale și de telecomunicații</a:t>
            </a: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ro-RO" dirty="0" smtClean="0">
                <a:latin typeface="Calibri" pitchFamily="34" charset="0"/>
              </a:rPr>
              <a:t/>
            </a:r>
            <a:br>
              <a:rPr lang="ro-RO" dirty="0" smtClean="0">
                <a:latin typeface="Calibri" pitchFamily="34" charset="0"/>
              </a:rPr>
            </a:br>
            <a:endParaRPr lang="en-US" sz="2800" dirty="0" smtClean="0">
              <a:latin typeface="Calibri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1628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7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solidFill>
                <a:schemeClr val="accent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latin typeface="Trebuchet MS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o-RO" sz="1800" dirty="0" smtClean="0">
              <a:latin typeface="Trebuchet MS" pitchFamily="34" charset="0"/>
            </a:endParaRPr>
          </a:p>
        </p:txBody>
      </p:sp>
      <p:sp>
        <p:nvSpPr>
          <p:cNvPr id="5" name="Substituent conținut 2"/>
          <p:cNvSpPr txBox="1">
            <a:spLocks/>
          </p:cNvSpPr>
          <p:nvPr/>
        </p:nvSpPr>
        <p:spPr>
          <a:xfrm>
            <a:off x="467544" y="1124744"/>
            <a:ext cx="8229600" cy="496855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ro-RO" sz="2600" dirty="0" smtClean="0">
                <a:latin typeface="Calibri" pitchFamily="34" charset="0"/>
              </a:rPr>
              <a:t>Acțiuni indicative</a:t>
            </a:r>
          </a:p>
          <a:p>
            <a:endParaRPr lang="ro-RO" sz="2600" dirty="0" smtClean="0">
              <a:latin typeface="Calibri" pitchFamily="34" charset="0"/>
            </a:endParaRPr>
          </a:p>
          <a:p>
            <a:pPr algn="just"/>
            <a:r>
              <a:rPr lang="ro-RO" sz="2600" b="0" dirty="0" smtClean="0">
                <a:latin typeface="Calibri" pitchFamily="34" charset="0"/>
              </a:rPr>
              <a:t>- Investiții în rețele de internet în bandă largă</a:t>
            </a:r>
          </a:p>
          <a:p>
            <a:pPr algn="just"/>
            <a:endParaRPr lang="ro-RO" sz="2600" b="0" dirty="0" smtClean="0">
              <a:latin typeface="Calibri" pitchFamily="34" charset="0"/>
            </a:endParaRPr>
          </a:p>
          <a:p>
            <a:pPr algn="just"/>
            <a:r>
              <a:rPr lang="ro-RO" sz="2600" b="0" dirty="0" smtClean="0">
                <a:latin typeface="Calibri" pitchFamily="34" charset="0"/>
              </a:rPr>
              <a:t>- Investiții pentru informatizarea completă a instituțiilor publice din domeniul administrației, educației</a:t>
            </a:r>
            <a:r>
              <a:rPr lang="ro-RO" sz="2600" b="0" dirty="0" smtClean="0">
                <a:latin typeface="Calibri" pitchFamily="34" charset="0"/>
              </a:rPr>
              <a:t>, </a:t>
            </a:r>
            <a:r>
              <a:rPr lang="ro-RO" sz="2600" b="0" dirty="0" smtClean="0">
                <a:latin typeface="Calibri" pitchFamily="34" charset="0"/>
              </a:rPr>
              <a:t>sănătății, protecției sociale, culturii, etc. (conexiuni de mare viteză)</a:t>
            </a:r>
          </a:p>
          <a:p>
            <a:pPr algn="just"/>
            <a:endParaRPr lang="ro-RO" sz="2600" b="0" dirty="0" smtClean="0"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2600" b="0" dirty="0" smtClean="0">
                <a:latin typeface="Calibri" pitchFamily="34" charset="0"/>
              </a:rPr>
              <a:t> Modernizarea infrastructurii TIC pentru dezvoltarea și </a:t>
            </a:r>
          </a:p>
          <a:p>
            <a:pPr algn="just"/>
            <a:r>
              <a:rPr lang="ro-RO" sz="2600" b="0" dirty="0" smtClean="0">
                <a:latin typeface="Calibri" pitchFamily="34" charset="0"/>
              </a:rPr>
              <a:t>implementarea de servicii și aplicații pentru cetățeni (în domeniul administrației, educației, sănătății, protecției sociale, culturii, etc.)</a:t>
            </a:r>
          </a:p>
          <a:p>
            <a:pPr algn="just"/>
            <a:endParaRPr lang="ro-RO" sz="2600" b="0" dirty="0" smtClean="0"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2600" b="0" dirty="0" smtClean="0">
                <a:latin typeface="Calibri" pitchFamily="34" charset="0"/>
              </a:rPr>
              <a:t>Modernizarea infrastructurii TIC pentru dezvoltarea și </a:t>
            </a:r>
          </a:p>
          <a:p>
            <a:pPr algn="just"/>
            <a:r>
              <a:rPr lang="ro-RO" sz="2600" b="0" dirty="0" smtClean="0">
                <a:latin typeface="Calibri" pitchFamily="34" charset="0"/>
              </a:rPr>
              <a:t>implementarea </a:t>
            </a:r>
            <a:r>
              <a:rPr lang="ro-RO" sz="2600" b="0" dirty="0" smtClean="0">
                <a:latin typeface="Calibri" pitchFamily="34" charset="0"/>
              </a:rPr>
              <a:t>de </a:t>
            </a:r>
            <a:r>
              <a:rPr lang="ro-RO" sz="2600" b="0" dirty="0" smtClean="0">
                <a:latin typeface="Calibri" pitchFamily="34" charset="0"/>
              </a:rPr>
              <a:t>servicii și aplicații pentru sectorul IMM-urilor (comerț și tranzacții electronice)</a:t>
            </a:r>
            <a:endParaRPr lang="en-US" sz="2600" b="0" dirty="0" smtClean="0">
              <a:latin typeface="Calibri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800" b="0" kern="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u 2"/>
          <p:cNvSpPr>
            <a:spLocks noGrp="1"/>
          </p:cNvSpPr>
          <p:nvPr>
            <p:ph type="title"/>
          </p:nvPr>
        </p:nvSpPr>
        <p:spPr bwMode="auto">
          <a:xfrm>
            <a:off x="395536" y="476672"/>
            <a:ext cx="8496944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ro-RO" b="1" dirty="0" smtClean="0">
                <a:latin typeface="Calibri" pitchFamily="34" charset="0"/>
              </a:rPr>
              <a:t>4. Dezvoltarea și modernizarea infrastructurii turistice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ro-RO" dirty="0" smtClean="0">
                <a:latin typeface="Calibri" pitchFamily="34" charset="0"/>
              </a:rPr>
              <a:t/>
            </a:r>
            <a:br>
              <a:rPr lang="ro-RO" dirty="0" smtClean="0">
                <a:latin typeface="Calibri" pitchFamily="34" charset="0"/>
              </a:rPr>
            </a:br>
            <a:endParaRPr lang="en-US" sz="2800" dirty="0" smtClean="0">
              <a:latin typeface="Calibri" pitchFamily="34" charset="0"/>
            </a:endParaRPr>
          </a:p>
        </p:txBody>
      </p:sp>
      <p:sp>
        <p:nvSpPr>
          <p:cNvPr id="5" name="Substituent conținut 2"/>
          <p:cNvSpPr txBox="1">
            <a:spLocks/>
          </p:cNvSpPr>
          <p:nvPr/>
        </p:nvSpPr>
        <p:spPr>
          <a:xfrm>
            <a:off x="467544" y="1772816"/>
            <a:ext cx="8229600" cy="295232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ro-RO" sz="2400" dirty="0" smtClean="0">
                <a:latin typeface="Calibri" pitchFamily="34" charset="0"/>
              </a:rPr>
              <a:t>Acțiuni indicative</a:t>
            </a:r>
          </a:p>
          <a:p>
            <a:pPr algn="just"/>
            <a:endParaRPr lang="ro-RO" sz="240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Construirea, reabilitarea și modernizarea structurilor de cazare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2400" b="0" dirty="0" smtClean="0">
                <a:latin typeface="Calibri" pitchFamily="34" charset="0"/>
              </a:rPr>
              <a:t> Amenajarea, reabilitarea obiectivelor naturale cu potențial </a:t>
            </a:r>
          </a:p>
          <a:p>
            <a:pPr algn="just"/>
            <a:r>
              <a:rPr lang="ro-RO" sz="2400" b="0" dirty="0" smtClean="0">
                <a:latin typeface="Calibri" pitchFamily="34" charset="0"/>
              </a:rPr>
              <a:t>turistic</a:t>
            </a:r>
            <a:endParaRPr lang="en-US" sz="2400" b="0" dirty="0" smtClean="0">
              <a:latin typeface="Calibri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800" b="0" kern="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u 2"/>
          <p:cNvSpPr>
            <a:spLocks noGrp="1"/>
          </p:cNvSpPr>
          <p:nvPr>
            <p:ph type="title"/>
          </p:nvPr>
        </p:nvSpPr>
        <p:spPr bwMode="auto">
          <a:xfrm>
            <a:off x="395536" y="476672"/>
            <a:ext cx="8496944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ro-RO" b="1" dirty="0" smtClean="0">
                <a:latin typeface="Calibri" pitchFamily="34" charset="0"/>
              </a:rPr>
              <a:t>5. Reabilitarea și modernizarea infrastructurii culturale, sportive și recreative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ro-RO" dirty="0" smtClean="0">
                <a:latin typeface="Calibri" pitchFamily="34" charset="0"/>
              </a:rPr>
              <a:t/>
            </a:r>
            <a:br>
              <a:rPr lang="ro-RO" dirty="0" smtClean="0">
                <a:latin typeface="Calibri" pitchFamily="34" charset="0"/>
              </a:rPr>
            </a:br>
            <a:endParaRPr lang="en-US" sz="2800" dirty="0" smtClean="0">
              <a:latin typeface="Calibri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67544" y="16288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en-US" sz="15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en-US" sz="700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solidFill>
                <a:schemeClr val="accent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sz="1600" dirty="0" smtClean="0">
              <a:latin typeface="Trebuchet MS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o-RO" sz="1800" dirty="0" smtClean="0">
              <a:latin typeface="Trebuchet MS" pitchFamily="34" charset="0"/>
            </a:endParaRPr>
          </a:p>
        </p:txBody>
      </p:sp>
      <p:sp>
        <p:nvSpPr>
          <p:cNvPr id="5" name="Substituent conținut 2"/>
          <p:cNvSpPr txBox="1">
            <a:spLocks/>
          </p:cNvSpPr>
          <p:nvPr/>
        </p:nvSpPr>
        <p:spPr>
          <a:xfrm>
            <a:off x="467544" y="1844824"/>
            <a:ext cx="8229600" cy="424847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ro-RO" sz="2400" dirty="0" smtClean="0">
                <a:latin typeface="Calibri" pitchFamily="34" charset="0"/>
              </a:rPr>
              <a:t>Acțiuni indicative</a:t>
            </a:r>
          </a:p>
          <a:p>
            <a:pPr algn="just"/>
            <a:endParaRPr lang="ro-RO" sz="2400" b="0" kern="0" dirty="0" smtClean="0">
              <a:latin typeface="Calibri" pitchFamily="34" charset="0"/>
            </a:endParaRPr>
          </a:p>
          <a:p>
            <a:pPr algn="just"/>
            <a:r>
              <a:rPr lang="ro-RO" sz="2400" b="0" kern="0" dirty="0" smtClean="0">
                <a:latin typeface="Calibri" pitchFamily="34" charset="0"/>
              </a:rPr>
              <a:t>- </a:t>
            </a:r>
            <a:r>
              <a:rPr lang="ro-RO" sz="2400" b="0" dirty="0" smtClean="0">
                <a:latin typeface="Calibri" pitchFamily="34" charset="0"/>
              </a:rPr>
              <a:t>Realizarea, reabilitarea și modernizarea infrastructurii culturale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/>
            <a:r>
              <a:rPr lang="ro-RO" sz="2400" b="0" dirty="0" smtClean="0">
                <a:latin typeface="Calibri" pitchFamily="34" charset="0"/>
              </a:rPr>
              <a:t>- Realizarea, reabilitarea și modernizarea infrastructurii sportive</a:t>
            </a:r>
          </a:p>
          <a:p>
            <a:pPr algn="just"/>
            <a:endParaRPr lang="ro-RO" sz="2400" b="0" dirty="0" smtClean="0"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2400" b="0" dirty="0" smtClean="0">
                <a:latin typeface="Calibri" pitchFamily="34" charset="0"/>
              </a:rPr>
              <a:t> Realizarea, reabilitarea şi modernizarea infrastructurii </a:t>
            </a:r>
          </a:p>
          <a:p>
            <a:pPr algn="just"/>
            <a:r>
              <a:rPr lang="ro-RO" sz="2400" b="0" dirty="0" smtClean="0">
                <a:latin typeface="Calibri" pitchFamily="34" charset="0"/>
              </a:rPr>
              <a:t>recreative (spații de joacă pentru copii, parcuri active, tabere pentru elevi și studenți, etc.)</a:t>
            </a:r>
            <a:endParaRPr lang="en-US" sz="2400" b="0" dirty="0" smtClean="0">
              <a:latin typeface="Calibri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800" b="0" kern="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u 2"/>
          <p:cNvSpPr>
            <a:spLocks noGrp="1"/>
          </p:cNvSpPr>
          <p:nvPr>
            <p:ph type="title"/>
          </p:nvPr>
        </p:nvSpPr>
        <p:spPr bwMode="auto">
          <a:xfrm>
            <a:off x="395536" y="476672"/>
            <a:ext cx="8496944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ro-RO" b="1" dirty="0" smtClean="0">
                <a:latin typeface="Calibri" pitchFamily="34" charset="0"/>
              </a:rPr>
              <a:t>6. Protejarea și valorificarea patrimoniului natural și cultural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en-US" dirty="0" smtClean="0">
                <a:latin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</a:rPr>
            </a:br>
            <a:r>
              <a:rPr lang="ro-RO" dirty="0" smtClean="0">
                <a:latin typeface="Calibri" pitchFamily="34" charset="0"/>
              </a:rPr>
              <a:t/>
            </a:r>
            <a:br>
              <a:rPr lang="ro-RO" dirty="0" smtClean="0">
                <a:latin typeface="Calibri" pitchFamily="34" charset="0"/>
              </a:rPr>
            </a:br>
            <a:endParaRPr lang="en-US" sz="2800" dirty="0" smtClean="0">
              <a:latin typeface="Calibri" pitchFamily="34" charset="0"/>
            </a:endParaRPr>
          </a:p>
        </p:txBody>
      </p:sp>
      <p:sp>
        <p:nvSpPr>
          <p:cNvPr id="5" name="Substituent conținut 2"/>
          <p:cNvSpPr txBox="1">
            <a:spLocks/>
          </p:cNvSpPr>
          <p:nvPr/>
        </p:nvSpPr>
        <p:spPr>
          <a:xfrm>
            <a:off x="467544" y="1844824"/>
            <a:ext cx="8229600" cy="25922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o-RO" sz="2400" dirty="0" smtClean="0">
                <a:latin typeface="Calibri" pitchFamily="34" charset="0"/>
              </a:rPr>
              <a:t>Acțiuni indicative</a:t>
            </a:r>
          </a:p>
          <a:p>
            <a:endParaRPr lang="ro-RO" sz="2400" b="0" dirty="0" smtClean="0">
              <a:latin typeface="Calibri" pitchFamily="34" charset="0"/>
            </a:endParaRPr>
          </a:p>
          <a:p>
            <a:r>
              <a:rPr lang="ro-RO" sz="2400" b="0" dirty="0" smtClean="0">
                <a:latin typeface="Calibri" pitchFamily="34" charset="0"/>
              </a:rPr>
              <a:t>- Reabilitarea monumentelor culturale și istorice </a:t>
            </a:r>
          </a:p>
          <a:p>
            <a:endParaRPr lang="ro-RO" sz="2400" b="0" dirty="0" smtClean="0">
              <a:latin typeface="Calibri" pitchFamily="34" charset="0"/>
            </a:endParaRPr>
          </a:p>
          <a:p>
            <a:r>
              <a:rPr lang="ro-RO" sz="2400" b="0" smtClean="0">
                <a:latin typeface="Calibri" pitchFamily="34" charset="0"/>
              </a:rPr>
              <a:t>- Amenajarea</a:t>
            </a:r>
            <a:r>
              <a:rPr lang="ro-RO" sz="2400" b="0" dirty="0" smtClean="0">
                <a:latin typeface="Calibri" pitchFamily="34" charset="0"/>
              </a:rPr>
              <a:t>, marcarea de trasee </a:t>
            </a:r>
            <a:r>
              <a:rPr lang="ro-RO" sz="2400" b="0" smtClean="0">
                <a:latin typeface="Calibri" pitchFamily="34" charset="0"/>
              </a:rPr>
              <a:t>turistice/ itinerarii </a:t>
            </a:r>
            <a:r>
              <a:rPr lang="ro-RO" sz="2400" b="0" dirty="0" smtClean="0">
                <a:latin typeface="Calibri" pitchFamily="34" charset="0"/>
              </a:rPr>
              <a:t>culturale</a:t>
            </a:r>
            <a:endParaRPr lang="en-US" sz="2400" b="0" dirty="0" smtClean="0">
              <a:latin typeface="Calibri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800" b="0" kern="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 implicit">
  <a:themeElements>
    <a:clrScheme name="Model implici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el implici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24904</TotalTime>
  <Words>786</Words>
  <Application>Microsoft Office PowerPoint</Application>
  <PresentationFormat>On-screen Show (4:3)</PresentationFormat>
  <Paragraphs>149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Model implicit</vt:lpstr>
      <vt:lpstr>PRIORITĂŢI DE FINANŢARE 2014-2020 DEZVOLTAREA DURABILĂ A INFRASTRUCTURII LOCALE ŞI REGIONALE</vt:lpstr>
      <vt:lpstr>Slide 2</vt:lpstr>
      <vt:lpstr>MĂSURI PROPUSE</vt:lpstr>
      <vt:lpstr>1. Dezvoltarea și modernizarea infrastructurii de transport </vt:lpstr>
      <vt:lpstr>2. Extinderea și modernizarea infrastructurii tehnico-edilitare și de servicii publice  </vt:lpstr>
      <vt:lpstr>3. Dezvoltarea infrastructurii informaționale și de telecomunicații   </vt:lpstr>
      <vt:lpstr>4. Dezvoltarea și modernizarea infrastructurii turistice     </vt:lpstr>
      <vt:lpstr>5. Reabilitarea și modernizarea infrastructurii culturale, sportive și recreative    </vt:lpstr>
      <vt:lpstr>6. Protejarea și valorificarea patrimoniului natural și cultural     </vt:lpstr>
      <vt:lpstr> Serviciul Strategii, Dezvoltare, Cooperare Direcția DEZVOLTARE  Agenția pentru Dezvoltare Regională SUD MUNTENIA Str. General Constantin Pantazi, nr.7A, CĂLĂRAȘI Telefon 0242 – 331 769 Fax  0342 – 108 001 E-mail: programe@adrmuntenia.ro Website : www.adrmuntenia.ro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Radu</dc:creator>
  <cp:lastModifiedBy>Monica Ciobanu</cp:lastModifiedBy>
  <cp:revision>666</cp:revision>
  <dcterms:created xsi:type="dcterms:W3CDTF">1601-01-01T00:00:00Z</dcterms:created>
  <dcterms:modified xsi:type="dcterms:W3CDTF">2013-03-19T12:34:02Z</dcterms:modified>
</cp:coreProperties>
</file>